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67" r:id="rId2"/>
    <p:sldId id="319" r:id="rId3"/>
    <p:sldId id="476" r:id="rId4"/>
    <p:sldId id="477" r:id="rId5"/>
    <p:sldId id="472" r:id="rId6"/>
    <p:sldId id="475" r:id="rId7"/>
    <p:sldId id="490" r:id="rId8"/>
    <p:sldId id="488" r:id="rId9"/>
    <p:sldId id="474" r:id="rId10"/>
    <p:sldId id="489" r:id="rId11"/>
    <p:sldId id="478" r:id="rId12"/>
    <p:sldId id="494" r:id="rId13"/>
    <p:sldId id="495" r:id="rId14"/>
    <p:sldId id="483" r:id="rId15"/>
    <p:sldId id="479" r:id="rId16"/>
    <p:sldId id="491" r:id="rId17"/>
    <p:sldId id="492" r:id="rId18"/>
    <p:sldId id="481" r:id="rId19"/>
    <p:sldId id="498" r:id="rId20"/>
    <p:sldId id="459" r:id="rId21"/>
    <p:sldId id="497" r:id="rId22"/>
    <p:sldId id="482" r:id="rId23"/>
    <p:sldId id="445" r:id="rId24"/>
    <p:sldId id="499" r:id="rId25"/>
    <p:sldId id="449" r:id="rId26"/>
    <p:sldId id="450" r:id="rId27"/>
    <p:sldId id="448" r:id="rId28"/>
    <p:sldId id="447" r:id="rId29"/>
    <p:sldId id="470" r:id="rId30"/>
    <p:sldId id="486" r:id="rId31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45E3EB"/>
    <a:srgbClr val="E703ED"/>
    <a:srgbClr val="C013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91" autoAdjust="0"/>
    <p:restoredTop sz="54207" autoAdjust="0"/>
  </p:normalViewPr>
  <p:slideViewPr>
    <p:cSldViewPr snapToGrid="0">
      <p:cViewPr varScale="1">
        <p:scale>
          <a:sx n="68" d="100"/>
          <a:sy n="68" d="100"/>
        </p:scale>
        <p:origin x="22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451740-E77B-4312-8CC9-95F256F5BBF5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D8E85-2406-403D-AEFD-59D0538FC1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421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D8E85-2406-403D-AEFD-59D0538FC1D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393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D8E85-2406-403D-AEFD-59D0538FC1D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855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D8E85-2406-403D-AEFD-59D0538FC1D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046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D8E85-2406-403D-AEFD-59D0538FC1D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113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D8E85-2406-403D-AEFD-59D0538FC1D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86536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D8E85-2406-403D-AEFD-59D0538FC1D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2020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D8E85-2406-403D-AEFD-59D0538FC1D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3553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D8E85-2406-403D-AEFD-59D0538FC1D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2086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D8E85-2406-403D-AEFD-59D0538FC1D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4359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D8E85-2406-403D-AEFD-59D0538FC1D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1631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D8E85-2406-403D-AEFD-59D0538FC1D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230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D8E85-2406-403D-AEFD-59D0538FC1D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9412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D8E85-2406-403D-AEFD-59D0538FC1D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6661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D8E85-2406-403D-AEFD-59D0538FC1D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525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D8E85-2406-403D-AEFD-59D0538FC1D4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933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D8E85-2406-403D-AEFD-59D0538FC1D4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1889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D8E85-2406-403D-AEFD-59D0538FC1D4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55368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D8E85-2406-403D-AEFD-59D0538FC1D4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9957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D8E85-2406-403D-AEFD-59D0538FC1D4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595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D8E85-2406-403D-AEFD-59D0538FC1D4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4218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D8E85-2406-403D-AEFD-59D0538FC1D4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3152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D8E85-2406-403D-AEFD-59D0538FC1D4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517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D8E85-2406-403D-AEFD-59D0538FC1D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586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D8E85-2406-403D-AEFD-59D0538FC1D4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7570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D8E85-2406-403D-AEFD-59D0538FC1D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6162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D8E85-2406-403D-AEFD-59D0538FC1D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288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D8E85-2406-403D-AEFD-59D0538FC1D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435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D8E85-2406-403D-AEFD-59D0538FC1D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033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D8E85-2406-403D-AEFD-59D0538FC1D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653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D8E85-2406-403D-AEFD-59D0538FC1D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537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380F9-4C78-4218-B946-FA3B2AFA9C88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4AC8-798F-4A21-84A4-465EC2AB50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080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380F9-4C78-4218-B946-FA3B2AFA9C88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4AC8-798F-4A21-84A4-465EC2AB50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849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380F9-4C78-4218-B946-FA3B2AFA9C88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4AC8-798F-4A21-84A4-465EC2AB50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933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380F9-4C78-4218-B946-FA3B2AFA9C88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4AC8-798F-4A21-84A4-465EC2AB50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7476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380F9-4C78-4218-B946-FA3B2AFA9C88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4AC8-798F-4A21-84A4-465EC2AB50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090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380F9-4C78-4218-B946-FA3B2AFA9C88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4AC8-798F-4A21-84A4-465EC2AB50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3850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380F9-4C78-4218-B946-FA3B2AFA9C88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4AC8-798F-4A21-84A4-465EC2AB50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998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380F9-4C78-4218-B946-FA3B2AFA9C88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4AC8-798F-4A21-84A4-465EC2AB50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716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380F9-4C78-4218-B946-FA3B2AFA9C88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4AC8-798F-4A21-84A4-465EC2AB50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710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380F9-4C78-4218-B946-FA3B2AFA9C88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4AC8-798F-4A21-84A4-465EC2AB50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5179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380F9-4C78-4218-B946-FA3B2AFA9C88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4AC8-798F-4A21-84A4-465EC2AB50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758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FF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380F9-4C78-4218-B946-FA3B2AFA9C88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44AC8-798F-4A21-84A4-465EC2AB50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5366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mail@stahigh.org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lalexander@stahigh.org" TargetMode="External"/><Relationship Id="rId5" Type="http://schemas.openxmlformats.org/officeDocument/2006/relationships/hyperlink" Target="mailto:shill@stahigh.org" TargetMode="External"/><Relationship Id="rId4" Type="http://schemas.openxmlformats.org/officeDocument/2006/relationships/hyperlink" Target="mailto:rkelly@stahigh.or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B059DC8-A388-406E-8874-9DEC00861FA5}"/>
              </a:ext>
            </a:extLst>
          </p:cNvPr>
          <p:cNvSpPr txBox="1">
            <a:spLocks/>
          </p:cNvSpPr>
          <p:nvPr/>
        </p:nvSpPr>
        <p:spPr>
          <a:xfrm>
            <a:off x="10109567" y="26598"/>
            <a:ext cx="1753302" cy="615583"/>
          </a:xfrm>
          <a:prstGeom prst="rect">
            <a:avLst/>
          </a:prstGeom>
          <a:solidFill>
            <a:srgbClr val="45E3EB"/>
          </a:solidFill>
          <a:ln w="38100">
            <a:solidFill>
              <a:srgbClr val="FF33CC"/>
            </a:solidFill>
          </a:ln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/>
              <a:t>11/09/24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DA57268-6DDD-42AC-AF3A-A675C35FEEF5}"/>
              </a:ext>
            </a:extLst>
          </p:cNvPr>
          <p:cNvSpPr txBox="1">
            <a:spLocks/>
          </p:cNvSpPr>
          <p:nvPr/>
        </p:nvSpPr>
        <p:spPr>
          <a:xfrm>
            <a:off x="2241768" y="22259"/>
            <a:ext cx="7025038" cy="1115825"/>
          </a:xfrm>
          <a:prstGeom prst="rect">
            <a:avLst/>
          </a:prstGeom>
          <a:solidFill>
            <a:srgbClr val="45E3EB"/>
          </a:solidFill>
          <a:ln w="38100">
            <a:solidFill>
              <a:srgbClr val="FF33CC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Year 10 Expectations Evening</a:t>
            </a:r>
          </a:p>
        </p:txBody>
      </p:sp>
      <p:pic>
        <p:nvPicPr>
          <p:cNvPr id="1028" name="Picture 4" descr="Centres Archive - Westminster 6f Partnership">
            <a:extLst>
              <a:ext uri="{FF2B5EF4-FFF2-40B4-BE49-F238E27FC236}">
                <a16:creationId xmlns:a16="http://schemas.microsoft.com/office/drawing/2014/main" id="{00E70CAA-D4E1-4240-B1FD-801A502F2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72" y="1175910"/>
            <a:ext cx="5822430" cy="366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F27345-1FFB-483C-99CA-31D1794F07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43" t="18195" r="39567" b="10641"/>
          <a:stretch/>
        </p:blipFill>
        <p:spPr>
          <a:xfrm>
            <a:off x="10109567" y="813363"/>
            <a:ext cx="1753303" cy="2193906"/>
          </a:xfrm>
          <a:prstGeom prst="rect">
            <a:avLst/>
          </a:prstGeom>
        </p:spPr>
      </p:pic>
      <p:pic>
        <p:nvPicPr>
          <p:cNvPr id="1026" name="Picture 2" descr="welcome different languages - Google Search | Words, Word cloud, Language">
            <a:extLst>
              <a:ext uri="{FF2B5EF4-FFF2-40B4-BE49-F238E27FC236}">
                <a16:creationId xmlns:a16="http://schemas.microsoft.com/office/drawing/2014/main" id="{3C9476EB-86C1-4959-88F9-A00CD58257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" r="2995"/>
          <a:stretch/>
        </p:blipFill>
        <p:spPr bwMode="auto">
          <a:xfrm>
            <a:off x="4893092" y="1320450"/>
            <a:ext cx="5019549" cy="310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E190A06-507F-4E40-AB24-EC8444A51FB5}"/>
              </a:ext>
            </a:extLst>
          </p:cNvPr>
          <p:cNvSpPr txBox="1"/>
          <p:nvPr/>
        </p:nvSpPr>
        <p:spPr>
          <a:xfrm>
            <a:off x="2479564" y="4604872"/>
            <a:ext cx="7232871" cy="1077218"/>
          </a:xfrm>
          <a:prstGeom prst="rec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/>
              <a:t>Director of Learning (DOL)- Head of Year :</a:t>
            </a:r>
          </a:p>
          <a:p>
            <a:pPr algn="ctr"/>
            <a:r>
              <a:rPr lang="en-US" sz="3200" dirty="0"/>
              <a:t>Ms. Hill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94E037-34B6-490D-BC0A-E6BB69D28CE3}"/>
              </a:ext>
            </a:extLst>
          </p:cNvPr>
          <p:cNvSpPr txBox="1"/>
          <p:nvPr/>
        </p:nvSpPr>
        <p:spPr>
          <a:xfrm>
            <a:off x="1903581" y="5754618"/>
            <a:ext cx="8384835" cy="1077218"/>
          </a:xfrm>
          <a:prstGeom prst="rec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/>
              <a:t>Pastoral Year Coordinator (PYC): </a:t>
            </a:r>
            <a:r>
              <a:rPr lang="en-US" sz="3200" dirty="0"/>
              <a:t> Ms. Alexander (Maternity cover for </a:t>
            </a:r>
            <a:r>
              <a:rPr lang="en-US" sz="3200" dirty="0" err="1"/>
              <a:t>Ms</a:t>
            </a:r>
            <a:r>
              <a:rPr lang="en-US" sz="3200" dirty="0"/>
              <a:t> Jarrett)</a:t>
            </a:r>
          </a:p>
        </p:txBody>
      </p:sp>
    </p:spTree>
    <p:extLst>
      <p:ext uri="{BB962C8B-B14F-4D97-AF65-F5344CB8AC3E}">
        <p14:creationId xmlns:p14="http://schemas.microsoft.com/office/powerpoint/2010/main" val="1844537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5C682F6-64DE-4198-816C-41B417106430}"/>
              </a:ext>
            </a:extLst>
          </p:cNvPr>
          <p:cNvSpPr txBox="1">
            <a:spLocks/>
          </p:cNvSpPr>
          <p:nvPr/>
        </p:nvSpPr>
        <p:spPr>
          <a:xfrm>
            <a:off x="3406589" y="0"/>
            <a:ext cx="5907741" cy="779930"/>
          </a:xfrm>
          <a:prstGeom prst="rect">
            <a:avLst/>
          </a:prstGeom>
          <a:solidFill>
            <a:srgbClr val="45E3EB"/>
          </a:solidFill>
          <a:ln>
            <a:solidFill>
              <a:srgbClr val="FFFF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Trauma Informed School</a:t>
            </a:r>
          </a:p>
        </p:txBody>
      </p:sp>
      <p:sp>
        <p:nvSpPr>
          <p:cNvPr id="5" name="AutoShape 4" descr="MS Teams Logo | DSMN8">
            <a:extLst>
              <a:ext uri="{FF2B5EF4-FFF2-40B4-BE49-F238E27FC236}">
                <a16:creationId xmlns:a16="http://schemas.microsoft.com/office/drawing/2014/main" id="{5EEB003B-8698-4153-9E9A-A07B86FCEA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78612"/>
            <a:ext cx="3202788" cy="320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B51D29-61AA-4834-A1CD-91A2AC9A809E}"/>
              </a:ext>
            </a:extLst>
          </p:cNvPr>
          <p:cNvSpPr txBox="1">
            <a:spLocks/>
          </p:cNvSpPr>
          <p:nvPr/>
        </p:nvSpPr>
        <p:spPr>
          <a:xfrm>
            <a:off x="685800" y="38467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F9B80CF-7214-45F7-917C-7CBD6CF68A51}"/>
              </a:ext>
            </a:extLst>
          </p:cNvPr>
          <p:cNvSpPr txBox="1">
            <a:spLocks/>
          </p:cNvSpPr>
          <p:nvPr/>
        </p:nvSpPr>
        <p:spPr>
          <a:xfrm>
            <a:off x="0" y="1158542"/>
            <a:ext cx="11681012" cy="5699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600" dirty="0"/>
              <a:t>St Augustine's is a trauma informed school.</a:t>
            </a:r>
          </a:p>
          <a:p>
            <a:pPr algn="l" rtl="0" fontAlgn="base"/>
            <a:endParaRPr lang="en-GB" sz="36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This means that we understand that sometimes our students have more on their minds than school work.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36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36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We aim to remain curious with our students, build positive relationships, so they all have a trusted adult that they can turn to for any support if they need to.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36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/>
            <a:endParaRPr lang="en-GB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BAE138-C39F-4B86-B276-D733857891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43" t="18195" r="39567" b="10641"/>
          <a:stretch/>
        </p:blipFill>
        <p:spPr>
          <a:xfrm>
            <a:off x="11085095" y="0"/>
            <a:ext cx="1106905" cy="138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611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817540A-04B2-4E10-B5AA-FA904307E45E}"/>
              </a:ext>
            </a:extLst>
          </p:cNvPr>
          <p:cNvSpPr txBox="1">
            <a:spLocks/>
          </p:cNvSpPr>
          <p:nvPr/>
        </p:nvSpPr>
        <p:spPr>
          <a:xfrm>
            <a:off x="352185" y="42395"/>
            <a:ext cx="11146970" cy="1325563"/>
          </a:xfrm>
          <a:prstGeom prst="rect">
            <a:avLst/>
          </a:prstGeom>
          <a:ln w="28575">
            <a:solidFill>
              <a:srgbClr val="45E3EB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How can </a:t>
            </a:r>
            <a:r>
              <a:rPr lang="en-GB" sz="4000" dirty="0">
                <a:solidFill>
                  <a:srgbClr val="7030A0"/>
                </a:solidFill>
              </a:rPr>
              <a:t>you and your child </a:t>
            </a:r>
            <a:r>
              <a:rPr lang="en-GB" sz="4000" dirty="0"/>
              <a:t>ensure they are the best they can be?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66C2F522-062E-4467-ABDF-C969F319EDF3}"/>
              </a:ext>
            </a:extLst>
          </p:cNvPr>
          <p:cNvSpPr txBox="1">
            <a:spLocks/>
          </p:cNvSpPr>
          <p:nvPr/>
        </p:nvSpPr>
        <p:spPr>
          <a:xfrm>
            <a:off x="125506" y="1556683"/>
            <a:ext cx="11940988" cy="5184776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3600" b="1" u="sng" dirty="0"/>
              <a:t>How you can support your child</a:t>
            </a:r>
          </a:p>
          <a:p>
            <a:r>
              <a:rPr lang="en-GB" sz="3600" dirty="0"/>
              <a:t>Encourage </a:t>
            </a:r>
            <a:r>
              <a:rPr lang="en-GB" sz="3600" b="1" dirty="0">
                <a:highlight>
                  <a:srgbClr val="00FFFF"/>
                </a:highlight>
              </a:rPr>
              <a:t>daily reading/revision </a:t>
            </a:r>
            <a:r>
              <a:rPr lang="en-GB" sz="3600" dirty="0"/>
              <a:t>at home</a:t>
            </a:r>
          </a:p>
          <a:p>
            <a:r>
              <a:rPr lang="en-GB" sz="3600" dirty="0"/>
              <a:t>Ask them to explain what they are learning to you.</a:t>
            </a:r>
          </a:p>
          <a:p>
            <a:r>
              <a:rPr lang="en-GB" sz="3600" dirty="0"/>
              <a:t>Encourage them to attend school and to be on time</a:t>
            </a:r>
          </a:p>
          <a:p>
            <a:r>
              <a:rPr lang="en-GB" sz="3600" b="1" dirty="0"/>
              <a:t>Support</a:t>
            </a:r>
            <a:r>
              <a:rPr lang="en-GB" sz="3600" dirty="0"/>
              <a:t> with </a:t>
            </a:r>
            <a:r>
              <a:rPr lang="en-GB" sz="3600" b="1" dirty="0">
                <a:solidFill>
                  <a:srgbClr val="C00000"/>
                </a:solidFill>
                <a:highlight>
                  <a:srgbClr val="FFFF00"/>
                </a:highlight>
              </a:rPr>
              <a:t>sanctions from home </a:t>
            </a:r>
            <a:r>
              <a:rPr lang="en-GB" sz="3600" dirty="0"/>
              <a:t>if they are not meeting expectations.</a:t>
            </a:r>
          </a:p>
          <a:p>
            <a:r>
              <a:rPr lang="en-GB" sz="3600" dirty="0"/>
              <a:t>Together </a:t>
            </a:r>
            <a:r>
              <a:rPr lang="en-GB" sz="3600" b="1" dirty="0"/>
              <a:t>we can work as a team </a:t>
            </a:r>
            <a:r>
              <a:rPr lang="en-GB" sz="3600" dirty="0"/>
              <a:t>to ensure that your child gets the most of their time and experience here at St Augustine’s and truly is the best that they can possibly be!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0AD4E7-9AB7-4C39-9938-BA0A58D805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86" b="99143" l="3429" r="97143">
                        <a14:foregroundMark x1="3619" y1="42000" x2="14667" y2="44571"/>
                        <a14:foregroundMark x1="42857" y1="2857" x2="51048" y2="8857"/>
                        <a14:foregroundMark x1="97333" y1="6857" x2="91238" y2="11714"/>
                        <a14:foregroundMark x1="87619" y1="91714" x2="34667" y2="74857"/>
                        <a14:foregroundMark x1="31238" y1="95143" x2="35048" y2="99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71947" y="768443"/>
            <a:ext cx="2081632" cy="138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9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817540A-04B2-4E10-B5AA-FA904307E45E}"/>
              </a:ext>
            </a:extLst>
          </p:cNvPr>
          <p:cNvSpPr txBox="1">
            <a:spLocks/>
          </p:cNvSpPr>
          <p:nvPr/>
        </p:nvSpPr>
        <p:spPr>
          <a:xfrm>
            <a:off x="352185" y="42395"/>
            <a:ext cx="11146970" cy="1325563"/>
          </a:xfrm>
          <a:prstGeom prst="rect">
            <a:avLst/>
          </a:prstGeom>
          <a:ln w="28575">
            <a:solidFill>
              <a:srgbClr val="45E3EB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How can </a:t>
            </a:r>
            <a:r>
              <a:rPr lang="en-GB" sz="4000" dirty="0">
                <a:solidFill>
                  <a:srgbClr val="7030A0"/>
                </a:solidFill>
              </a:rPr>
              <a:t>you and your child </a:t>
            </a:r>
            <a:r>
              <a:rPr lang="en-GB" sz="4000" dirty="0"/>
              <a:t>ensure they are the best they can be?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66C2F522-062E-4467-ABDF-C969F319EDF3}"/>
              </a:ext>
            </a:extLst>
          </p:cNvPr>
          <p:cNvSpPr txBox="1">
            <a:spLocks/>
          </p:cNvSpPr>
          <p:nvPr/>
        </p:nvSpPr>
        <p:spPr>
          <a:xfrm>
            <a:off x="125506" y="1556683"/>
            <a:ext cx="11940988" cy="5184776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GB" sz="3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0AD4E7-9AB7-4C39-9938-BA0A58D805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86" b="99143" l="3429" r="97143">
                        <a14:foregroundMark x1="3619" y1="42000" x2="14667" y2="44571"/>
                        <a14:foregroundMark x1="42857" y1="2857" x2="51048" y2="8857"/>
                        <a14:foregroundMark x1="97333" y1="6857" x2="91238" y2="11714"/>
                        <a14:foregroundMark x1="87619" y1="91714" x2="34667" y2="74857"/>
                        <a14:foregroundMark x1="31238" y1="95143" x2="35048" y2="99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71947" y="768443"/>
            <a:ext cx="2081632" cy="13877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88BA92-F616-4968-BE19-4EFACB5917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00" t="11205" r="16078" b="4828"/>
          <a:stretch/>
        </p:blipFill>
        <p:spPr>
          <a:xfrm>
            <a:off x="1592318" y="1556683"/>
            <a:ext cx="8276897" cy="511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7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817540A-04B2-4E10-B5AA-FA904307E45E}"/>
              </a:ext>
            </a:extLst>
          </p:cNvPr>
          <p:cNvSpPr txBox="1">
            <a:spLocks/>
          </p:cNvSpPr>
          <p:nvPr/>
        </p:nvSpPr>
        <p:spPr>
          <a:xfrm>
            <a:off x="352185" y="42395"/>
            <a:ext cx="11146970" cy="1325563"/>
          </a:xfrm>
          <a:prstGeom prst="rect">
            <a:avLst/>
          </a:prstGeom>
          <a:ln w="28575">
            <a:solidFill>
              <a:srgbClr val="45E3EB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How can </a:t>
            </a:r>
            <a:r>
              <a:rPr lang="en-GB" sz="4000" dirty="0">
                <a:solidFill>
                  <a:srgbClr val="7030A0"/>
                </a:solidFill>
              </a:rPr>
              <a:t>you and your child </a:t>
            </a:r>
            <a:r>
              <a:rPr lang="en-GB" sz="4000" dirty="0"/>
              <a:t>ensure they are the best they can be?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66C2F522-062E-4467-ABDF-C969F319EDF3}"/>
              </a:ext>
            </a:extLst>
          </p:cNvPr>
          <p:cNvSpPr txBox="1">
            <a:spLocks/>
          </p:cNvSpPr>
          <p:nvPr/>
        </p:nvSpPr>
        <p:spPr>
          <a:xfrm>
            <a:off x="125506" y="1556683"/>
            <a:ext cx="11940988" cy="5184776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GB" sz="3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0AD4E7-9AB7-4C39-9938-BA0A58D805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86" b="99143" l="3429" r="97143">
                        <a14:foregroundMark x1="3619" y1="42000" x2="14667" y2="44571"/>
                        <a14:foregroundMark x1="42857" y1="2857" x2="51048" y2="8857"/>
                        <a14:foregroundMark x1="97333" y1="6857" x2="91238" y2="11714"/>
                        <a14:foregroundMark x1="87619" y1="91714" x2="34667" y2="74857"/>
                        <a14:foregroundMark x1="31238" y1="95143" x2="35048" y2="99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9286" y="705176"/>
            <a:ext cx="1427208" cy="9514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F10789-3A15-4113-A7B0-4A5E56073A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71" t="11204" r="24095" b="8507"/>
          <a:stretch/>
        </p:blipFill>
        <p:spPr>
          <a:xfrm>
            <a:off x="352185" y="1556683"/>
            <a:ext cx="7078718" cy="46647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DC5DAD-C436-44A0-95B9-A013EBE2BC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7582" y="1770523"/>
            <a:ext cx="3912988" cy="423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0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5C682F6-64DE-4198-816C-41B417106430}"/>
              </a:ext>
            </a:extLst>
          </p:cNvPr>
          <p:cNvSpPr txBox="1">
            <a:spLocks/>
          </p:cNvSpPr>
          <p:nvPr/>
        </p:nvSpPr>
        <p:spPr>
          <a:xfrm>
            <a:off x="148307" y="0"/>
            <a:ext cx="2081546" cy="1485900"/>
          </a:xfrm>
          <a:prstGeom prst="rect">
            <a:avLst/>
          </a:prstGeom>
          <a:solidFill>
            <a:srgbClr val="45E3EB"/>
          </a:solidFill>
          <a:ln>
            <a:solidFill>
              <a:srgbClr val="FFFF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u="sng" dirty="0"/>
              <a:t>Exam boards by Subject</a:t>
            </a:r>
          </a:p>
        </p:txBody>
      </p:sp>
      <p:sp>
        <p:nvSpPr>
          <p:cNvPr id="5" name="AutoShape 4" descr="MS Teams Logo | DSMN8">
            <a:extLst>
              <a:ext uri="{FF2B5EF4-FFF2-40B4-BE49-F238E27FC236}">
                <a16:creationId xmlns:a16="http://schemas.microsoft.com/office/drawing/2014/main" id="{5EEB003B-8698-4153-9E9A-A07B86FCEA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78612"/>
            <a:ext cx="3202788" cy="320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BF10292-A28A-4445-BC6B-56FDAEE993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509232"/>
              </p:ext>
            </p:extLst>
          </p:nvPr>
        </p:nvGraphicFramePr>
        <p:xfrm>
          <a:off x="2317926" y="78740"/>
          <a:ext cx="8128000" cy="670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3913625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4196839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Subject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Exam Board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8171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/>
                        <a:t>English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AQA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865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/>
                        <a:t>Maths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Edexcel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1599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/>
                        <a:t>Science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AQA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999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/>
                        <a:t>Religious Studies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AQA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8637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/>
                        <a:t>Geography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Edexcel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3853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/>
                        <a:t>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Edexcel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173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/>
                        <a:t>Sociology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AQA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086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/>
                        <a:t>Psychology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AQA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8436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/>
                        <a:t>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OCR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6383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/>
                        <a:t>DT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AQA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2864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/>
                        <a:t>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AQA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4019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/>
                        <a:t>Business Studies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Edexcel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726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/>
                        <a:t>ICT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Edexcel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6820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/>
                        <a:t>Graphics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OCR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5105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/>
                        <a:t>Computer Science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OCR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2161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/>
                        <a:t>Languages (French and Spanish)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Edexcel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1439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/>
                        <a:t>Music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Edexcel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413407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8631D88-584D-422B-ABCB-A79270642C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43" t="18195" r="39567" b="10641"/>
          <a:stretch/>
        </p:blipFill>
        <p:spPr>
          <a:xfrm>
            <a:off x="10828421" y="-6921"/>
            <a:ext cx="1363579" cy="170624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F7B262A-734E-4F33-A5A8-DC8768D960BF}"/>
              </a:ext>
            </a:extLst>
          </p:cNvPr>
          <p:cNvSpPr/>
          <p:nvPr/>
        </p:nvSpPr>
        <p:spPr>
          <a:xfrm>
            <a:off x="233082" y="2070847"/>
            <a:ext cx="1864659" cy="1358153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More information on the school website</a:t>
            </a:r>
          </a:p>
        </p:txBody>
      </p:sp>
    </p:spTree>
    <p:extLst>
      <p:ext uri="{BB962C8B-B14F-4D97-AF65-F5344CB8AC3E}">
        <p14:creationId xmlns:p14="http://schemas.microsoft.com/office/powerpoint/2010/main" val="2471421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MS Teams Logo | DSMN8">
            <a:extLst>
              <a:ext uri="{FF2B5EF4-FFF2-40B4-BE49-F238E27FC236}">
                <a16:creationId xmlns:a16="http://schemas.microsoft.com/office/drawing/2014/main" id="{5EEB003B-8698-4153-9E9A-A07B86FCEA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78612"/>
            <a:ext cx="3202788" cy="320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768A89C-6922-4645-98F2-ADDAA05E5529}"/>
              </a:ext>
            </a:extLst>
          </p:cNvPr>
          <p:cNvSpPr txBox="1">
            <a:spLocks/>
          </p:cNvSpPr>
          <p:nvPr/>
        </p:nvSpPr>
        <p:spPr>
          <a:xfrm>
            <a:off x="705471" y="153478"/>
            <a:ext cx="9239944" cy="1325563"/>
          </a:xfrm>
          <a:prstGeom prst="rect">
            <a:avLst/>
          </a:prstGeom>
          <a:ln w="28575">
            <a:solidFill>
              <a:srgbClr val="FFFF00"/>
            </a:solidFill>
          </a:ln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How do we </a:t>
            </a:r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inspire</a:t>
            </a:r>
            <a:r>
              <a:rPr lang="en-GB" dirty="0"/>
              <a:t> your child to think about their future?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7E9E5B4-E7BF-4AF0-9417-EFCF43B6F7F4}"/>
              </a:ext>
            </a:extLst>
          </p:cNvPr>
          <p:cNvSpPr txBox="1">
            <a:spLocks/>
          </p:cNvSpPr>
          <p:nvPr/>
        </p:nvSpPr>
        <p:spPr>
          <a:xfrm>
            <a:off x="438562" y="1699764"/>
            <a:ext cx="10515600" cy="5004758"/>
          </a:xfrm>
          <a:prstGeom prst="rect">
            <a:avLst/>
          </a:prstGeom>
          <a:ln w="28575">
            <a:solidFill>
              <a:srgbClr val="45E3EB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GB" sz="2800" dirty="0"/>
              <a:t>Tutor time activities exploring post-16 pathways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800" dirty="0"/>
              <a:t>Information about courses readily available at St Augustine’s from course leaders.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800" dirty="0"/>
              <a:t>Careers guidance with specialist career staff/senior members of staff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800" dirty="0"/>
              <a:t>Pathways to Success Seminars with KS4/5 team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800" dirty="0"/>
              <a:t>Other work experience opportunities with business leaders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800" dirty="0"/>
              <a:t>Workshops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800" dirty="0"/>
              <a:t>Inspiring visitors giving presentations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800" dirty="0"/>
              <a:t>St Augustine’s 6</a:t>
            </a:r>
            <a:r>
              <a:rPr lang="en-GB" sz="2800" baseline="30000" dirty="0"/>
              <a:t>th</a:t>
            </a:r>
            <a:r>
              <a:rPr lang="en-GB" sz="2800" dirty="0"/>
              <a:t> Form Open Evening in year 11 </a:t>
            </a:r>
          </a:p>
          <a:p>
            <a:endParaRPr lang="en-GB" dirty="0"/>
          </a:p>
          <a:p>
            <a:pPr>
              <a:buFont typeface="Wingdings" panose="05000000000000000000" pitchFamily="2" charset="2"/>
              <a:buChar char="ü"/>
            </a:pP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9E9BB9-DB08-4E0A-BAED-1D664F836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7982" y="-48825"/>
            <a:ext cx="2034018" cy="2358189"/>
          </a:xfrm>
          <a:prstGeom prst="rect">
            <a:avLst/>
          </a:prstGeom>
          <a:ln w="28575">
            <a:solidFill>
              <a:srgbClr val="45E3EB"/>
            </a:solidFill>
          </a:ln>
        </p:spPr>
      </p:pic>
    </p:spTree>
    <p:extLst>
      <p:ext uri="{BB962C8B-B14F-4D97-AF65-F5344CB8AC3E}">
        <p14:creationId xmlns:p14="http://schemas.microsoft.com/office/powerpoint/2010/main" val="537425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E4A6353-89BF-4EE2-ABEB-4BF2E8DACEAB}"/>
              </a:ext>
            </a:extLst>
          </p:cNvPr>
          <p:cNvSpPr txBox="1">
            <a:spLocks/>
          </p:cNvSpPr>
          <p:nvPr/>
        </p:nvSpPr>
        <p:spPr>
          <a:xfrm>
            <a:off x="1491355" y="65368"/>
            <a:ext cx="9854682" cy="740119"/>
          </a:xfrm>
          <a:prstGeom prst="rect">
            <a:avLst/>
          </a:prstGeom>
          <a:solidFill>
            <a:srgbClr val="45E3EB"/>
          </a:solidFill>
          <a:ln>
            <a:solidFill>
              <a:srgbClr val="FFFF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u="sng" dirty="0"/>
              <a:t>The Pastoral Programme Registration Timetable</a:t>
            </a:r>
          </a:p>
        </p:txBody>
      </p:sp>
      <p:sp>
        <p:nvSpPr>
          <p:cNvPr id="13" name="AutoShape 6" descr="MS Teams Logo | DSMN8">
            <a:extLst>
              <a:ext uri="{FF2B5EF4-FFF2-40B4-BE49-F238E27FC236}">
                <a16:creationId xmlns:a16="http://schemas.microsoft.com/office/drawing/2014/main" id="{F4729F98-0FDD-4B63-B8F0-55498A24FE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94310" y="285647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BD061F-5522-4C9A-BB8A-C5D769918958}"/>
              </a:ext>
            </a:extLst>
          </p:cNvPr>
          <p:cNvSpPr txBox="1"/>
          <p:nvPr/>
        </p:nvSpPr>
        <p:spPr>
          <a:xfrm>
            <a:off x="845963" y="956921"/>
            <a:ext cx="11175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This is the </a:t>
            </a:r>
            <a:r>
              <a:rPr lang="en-GB" dirty="0"/>
              <a:t>pastoral programme that is followed everyday, registration is a normal lesson part of student’s timetables.</a:t>
            </a:r>
            <a:endParaRPr lang="en-GB" sz="1800" dirty="0">
              <a:highlight>
                <a:srgbClr val="FF00FF"/>
              </a:highlight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FFB830A5-E915-4823-97D2-1847CBA7B7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710173"/>
              </p:ext>
            </p:extLst>
          </p:nvPr>
        </p:nvGraphicFramePr>
        <p:xfrm>
          <a:off x="898073" y="1477687"/>
          <a:ext cx="10699878" cy="4966186"/>
        </p:xfrm>
        <a:graphic>
          <a:graphicData uri="http://schemas.openxmlformats.org/drawingml/2006/table">
            <a:tbl>
              <a:tblPr/>
              <a:tblGrid>
                <a:gridCol w="821094">
                  <a:extLst>
                    <a:ext uri="{9D8B030D-6E8A-4147-A177-3AD203B41FA5}">
                      <a16:colId xmlns:a16="http://schemas.microsoft.com/office/drawing/2014/main" val="3227932303"/>
                    </a:ext>
                  </a:extLst>
                </a:gridCol>
                <a:gridCol w="1735494">
                  <a:extLst>
                    <a:ext uri="{9D8B030D-6E8A-4147-A177-3AD203B41FA5}">
                      <a16:colId xmlns:a16="http://schemas.microsoft.com/office/drawing/2014/main" val="3024199608"/>
                    </a:ext>
                  </a:extLst>
                </a:gridCol>
                <a:gridCol w="1791477">
                  <a:extLst>
                    <a:ext uri="{9D8B030D-6E8A-4147-A177-3AD203B41FA5}">
                      <a16:colId xmlns:a16="http://schemas.microsoft.com/office/drawing/2014/main" val="354752460"/>
                    </a:ext>
                  </a:extLst>
                </a:gridCol>
                <a:gridCol w="1735902">
                  <a:extLst>
                    <a:ext uri="{9D8B030D-6E8A-4147-A177-3AD203B41FA5}">
                      <a16:colId xmlns:a16="http://schemas.microsoft.com/office/drawing/2014/main" val="33230809"/>
                    </a:ext>
                  </a:extLst>
                </a:gridCol>
                <a:gridCol w="1523918">
                  <a:extLst>
                    <a:ext uri="{9D8B030D-6E8A-4147-A177-3AD203B41FA5}">
                      <a16:colId xmlns:a16="http://schemas.microsoft.com/office/drawing/2014/main" val="1179544821"/>
                    </a:ext>
                  </a:extLst>
                </a:gridCol>
                <a:gridCol w="1442643">
                  <a:extLst>
                    <a:ext uri="{9D8B030D-6E8A-4147-A177-3AD203B41FA5}">
                      <a16:colId xmlns:a16="http://schemas.microsoft.com/office/drawing/2014/main" val="1698111755"/>
                    </a:ext>
                  </a:extLst>
                </a:gridCol>
                <a:gridCol w="1649350">
                  <a:extLst>
                    <a:ext uri="{9D8B030D-6E8A-4147-A177-3AD203B41FA5}">
                      <a16:colId xmlns:a16="http://schemas.microsoft.com/office/drawing/2014/main" val="12461627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inherit"/>
                        </a:rPr>
                        <a:t>Year Group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inherit"/>
                        </a:rPr>
                        <a:t>Session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effectLst/>
                          <a:latin typeface="inherit"/>
                        </a:rPr>
                        <a:t>Monday 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effectLst/>
                          <a:latin typeface="inherit"/>
                        </a:rPr>
                        <a:t>Tuesday 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effectLst/>
                          <a:latin typeface="inherit"/>
                        </a:rPr>
                        <a:t>Wednesday 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effectLst/>
                          <a:latin typeface="inherit"/>
                        </a:rPr>
                        <a:t>Thursday 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effectLst/>
                          <a:latin typeface="inherit"/>
                        </a:rPr>
                        <a:t>Friday 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2771152"/>
                  </a:ext>
                </a:extLst>
              </a:tr>
              <a:tr h="1918186">
                <a:tc rowSpan="2"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inherit"/>
                        </a:rPr>
                        <a:t>10 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highlight>
                            <a:srgbClr val="FFFF00"/>
                          </a:highlight>
                          <a:latin typeface="inherit"/>
                        </a:rPr>
                        <a:t>AM </a:t>
                      </a:r>
                      <a:endParaRPr lang="en-GB" sz="20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GB" sz="2000" dirty="0">
                          <a:effectLst/>
                          <a:latin typeface="inherit"/>
                        </a:rPr>
                        <a:t>Registration &amp; Reediness: </a:t>
                      </a:r>
                    </a:p>
                    <a:p>
                      <a:pPr algn="ctr"/>
                      <a:r>
                        <a:rPr lang="en-GB" sz="2000" b="1" dirty="0">
                          <a:effectLst/>
                          <a:latin typeface="inherit"/>
                        </a:rPr>
                        <a:t>8.50- 9:10 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effectLst/>
                          <a:latin typeface="inherit"/>
                        </a:rPr>
                        <a:t>Theme of the Week and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GB" sz="2000" dirty="0">
                          <a:effectLst/>
                          <a:latin typeface="inherit"/>
                        </a:rPr>
                        <a:t>Collective Worship Follow-up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inherit"/>
                        </a:rPr>
                        <a:t>Literacy, Oracy, Numeracy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</a:rPr>
                        <a:t>Topical Talk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inherit"/>
                        </a:rPr>
                        <a:t>Physical Social and Health Education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Collective Worship</a:t>
                      </a:r>
                      <a:r>
                        <a:rPr lang="en-GB" sz="2000" b="1" dirty="0">
                          <a:effectLst/>
                          <a:latin typeface="inherit"/>
                        </a:rPr>
                        <a:t> </a:t>
                      </a:r>
                    </a:p>
                    <a:p>
                      <a:pPr algn="ctr"/>
                      <a:r>
                        <a:rPr lang="en-GB" sz="2000" b="1" dirty="0">
                          <a:effectLst/>
                          <a:latin typeface="inherit"/>
                        </a:rPr>
                        <a:t>8:50 Hall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56109"/>
                  </a:ext>
                </a:extLst>
              </a:tr>
              <a:tr h="191818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highlight>
                            <a:srgbClr val="FFFF00"/>
                          </a:highlight>
                          <a:latin typeface="inherit"/>
                        </a:rPr>
                        <a:t>PM</a:t>
                      </a:r>
                      <a:r>
                        <a:rPr lang="en-GB" sz="2000" dirty="0">
                          <a:effectLst/>
                          <a:latin typeface="inherit"/>
                        </a:rPr>
                        <a:t> Registration &amp; Reflection: </a:t>
                      </a:r>
                      <a:r>
                        <a:rPr lang="en-GB" sz="2000" b="1" dirty="0">
                          <a:effectLst/>
                          <a:latin typeface="inherit"/>
                        </a:rPr>
                        <a:t>15:10 -15:30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inherit"/>
                        </a:rPr>
                        <a:t>Citizenship and Culture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inherit"/>
                        </a:rPr>
                        <a:t>Wellbeing and Self-Regulation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Year Group Assembly  3:10 pm Hall</a:t>
                      </a: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/ 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Work Related Learning</a:t>
                      </a:r>
                      <a:r>
                        <a:rPr lang="en-GB" sz="1600" dirty="0">
                          <a:effectLst/>
                          <a:latin typeface="inherit"/>
                        </a:rPr>
                        <a:t> 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inherit"/>
                        </a:rPr>
                        <a:t>Student Voice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effectLst/>
                          <a:latin typeface="inherit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>
                        <a:solidFill>
                          <a:srgbClr val="FFFF00"/>
                        </a:solidFill>
                        <a:effectLst/>
                        <a:latin typeface="inheri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>
                        <a:solidFill>
                          <a:srgbClr val="FFFF00"/>
                        </a:solidFill>
                        <a:effectLst/>
                        <a:latin typeface="inheri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>
                        <a:solidFill>
                          <a:srgbClr val="FFFF00"/>
                        </a:solidFill>
                        <a:effectLst/>
                        <a:latin typeface="inheri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effectLst/>
                          <a:latin typeface="inherit"/>
                        </a:rPr>
                        <a:t>T</a:t>
                      </a:r>
                      <a:endParaRPr lang="en-GB" sz="28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057736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562DD7EB-93D2-4D38-95B7-4B32600F0F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43" t="18195" r="39567" b="10641"/>
          <a:stretch/>
        </p:blipFill>
        <p:spPr>
          <a:xfrm>
            <a:off x="0" y="0"/>
            <a:ext cx="845963" cy="105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16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62DD7EB-93D2-4D38-95B7-4B32600F0F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43" t="18195" r="39567" b="10641"/>
          <a:stretch/>
        </p:blipFill>
        <p:spPr>
          <a:xfrm>
            <a:off x="0" y="0"/>
            <a:ext cx="845963" cy="1058553"/>
          </a:xfrm>
          <a:prstGeom prst="rect">
            <a:avLst/>
          </a:prstGeom>
        </p:spPr>
      </p:pic>
      <p:pic>
        <p:nvPicPr>
          <p:cNvPr id="1026" name="Picture 2" descr="shared image">
            <a:extLst>
              <a:ext uri="{FF2B5EF4-FFF2-40B4-BE49-F238E27FC236}">
                <a16:creationId xmlns:a16="http://schemas.microsoft.com/office/drawing/2014/main" id="{886D7E2D-4A68-4B49-8CAF-DF0143C2A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29" y="4023783"/>
            <a:ext cx="3707297" cy="278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hared image">
            <a:extLst>
              <a:ext uri="{FF2B5EF4-FFF2-40B4-BE49-F238E27FC236}">
                <a16:creationId xmlns:a16="http://schemas.microsoft.com/office/drawing/2014/main" id="{0CB53E1E-F45F-4269-8985-70DA10CEF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493" y="3950996"/>
            <a:ext cx="3707297" cy="278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hared image">
            <a:extLst>
              <a:ext uri="{FF2B5EF4-FFF2-40B4-BE49-F238E27FC236}">
                <a16:creationId xmlns:a16="http://schemas.microsoft.com/office/drawing/2014/main" id="{6343F025-076D-4C9B-BB42-FD84FAA31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657" y="3389242"/>
            <a:ext cx="2833361" cy="334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A0BC61-A410-4D36-9B36-F3AB6F75EC65}"/>
              </a:ext>
            </a:extLst>
          </p:cNvPr>
          <p:cNvSpPr txBox="1"/>
          <p:nvPr/>
        </p:nvSpPr>
        <p:spPr>
          <a:xfrm>
            <a:off x="2145237" y="-32672"/>
            <a:ext cx="60926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i="0" u="sng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Student Leadership Opportunities: What is Student Voice?</a:t>
            </a:r>
            <a:endParaRPr lang="en-GB" sz="3200" u="sng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2A892B-44AF-45B2-B665-562E294918B5}"/>
              </a:ext>
            </a:extLst>
          </p:cNvPr>
          <p:cNvSpPr txBox="1"/>
          <p:nvPr/>
        </p:nvSpPr>
        <p:spPr>
          <a:xfrm>
            <a:off x="3046344" y="3204577"/>
            <a:ext cx="60926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339576-B894-4AB1-A7AB-9EFE99CEC85E}"/>
              </a:ext>
            </a:extLst>
          </p:cNvPr>
          <p:cNvSpPr txBox="1"/>
          <p:nvPr/>
        </p:nvSpPr>
        <p:spPr>
          <a:xfrm>
            <a:off x="422981" y="1044546"/>
            <a:ext cx="775207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Have your say!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Make a difference!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Share ideas!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Work as a Team to improve the community!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Fundraise for lots of charities – near &amp; far!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Protect the Environment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Promote positive physical &amp; mental health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Look after our school</a:t>
            </a:r>
            <a:endParaRPr lang="en-US" sz="24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C7E499-5423-46A4-9001-91409D2B651B}"/>
              </a:ext>
            </a:extLst>
          </p:cNvPr>
          <p:cNvSpPr txBox="1"/>
          <p:nvPr/>
        </p:nvSpPr>
        <p:spPr>
          <a:xfrm>
            <a:off x="8056179" y="157589"/>
            <a:ext cx="4077644" cy="304698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l" rtl="0" fontAlgn="base"/>
            <a:r>
              <a:rPr lang="en-GB" sz="2400" b="1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Skills </a:t>
            </a:r>
            <a:r>
              <a:rPr lang="en-GB" sz="2400" b="1" dirty="0">
                <a:solidFill>
                  <a:srgbClr val="000000"/>
                </a:solidFill>
                <a:latin typeface="Gill Sans MT" panose="020B0502020104020203" pitchFamily="34" charset="0"/>
              </a:rPr>
              <a:t>students 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will develop: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​</a:t>
            </a:r>
            <a:endParaRPr lang="en-GB" sz="24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2400" b="1" i="0" u="none" strike="noStrike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 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​</a:t>
            </a:r>
            <a:endParaRPr lang="en-GB" sz="24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Leadership skills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​</a:t>
            </a:r>
            <a:endParaRPr lang="en-GB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Organisational skills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​</a:t>
            </a:r>
            <a:endParaRPr lang="en-GB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Empathy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​</a:t>
            </a:r>
            <a:endParaRPr lang="en-US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Active listening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​</a:t>
            </a:r>
            <a:endParaRPr lang="en-US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Confidence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​</a:t>
            </a:r>
            <a:endParaRPr lang="en-US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Presentation skills (speaking)</a:t>
            </a:r>
            <a:endParaRPr lang="en-US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919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MS Teams Logo | DSMN8">
            <a:extLst>
              <a:ext uri="{FF2B5EF4-FFF2-40B4-BE49-F238E27FC236}">
                <a16:creationId xmlns:a16="http://schemas.microsoft.com/office/drawing/2014/main" id="{5EEB003B-8698-4153-9E9A-A07B86FCEA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78612"/>
            <a:ext cx="3202788" cy="320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584C31-1AEA-460D-BFCC-E704A13309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7687" y="-132787"/>
            <a:ext cx="12351727" cy="754128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B5F75AE-6FEE-4F43-9CA0-7337639F7FAA}"/>
              </a:ext>
            </a:extLst>
          </p:cNvPr>
          <p:cNvSpPr txBox="1">
            <a:spLocks/>
          </p:cNvSpPr>
          <p:nvPr/>
        </p:nvSpPr>
        <p:spPr>
          <a:xfrm>
            <a:off x="3049477" y="66941"/>
            <a:ext cx="6351494" cy="982476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b="1" u="sng" dirty="0"/>
              <a:t>Year 10 - Key Dates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933E421-5C44-48FB-B860-6D3192A066D0}"/>
              </a:ext>
            </a:extLst>
          </p:cNvPr>
          <p:cNvSpPr/>
          <p:nvPr/>
        </p:nvSpPr>
        <p:spPr>
          <a:xfrm>
            <a:off x="2393969" y="5468439"/>
            <a:ext cx="2763297" cy="1195754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u="sng" dirty="0">
                <a:solidFill>
                  <a:schemeClr val="tx1"/>
                </a:solidFill>
              </a:rPr>
              <a:t>11</a:t>
            </a:r>
            <a:r>
              <a:rPr lang="en-GB" u="sng" baseline="30000" dirty="0">
                <a:solidFill>
                  <a:schemeClr val="tx1"/>
                </a:solidFill>
              </a:rPr>
              <a:t>th</a:t>
            </a:r>
            <a:r>
              <a:rPr lang="en-GB" u="sng" dirty="0">
                <a:solidFill>
                  <a:schemeClr val="tx1"/>
                </a:solidFill>
              </a:rPr>
              <a:t> September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Year 10 parents expectations evening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9370590-D2C7-4A00-AABB-FFB1F34E98ED}"/>
              </a:ext>
            </a:extLst>
          </p:cNvPr>
          <p:cNvSpPr/>
          <p:nvPr/>
        </p:nvSpPr>
        <p:spPr>
          <a:xfrm>
            <a:off x="1198218" y="1019258"/>
            <a:ext cx="1847223" cy="1453005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0" i="0" u="none" strike="noStrike" dirty="0">
                <a:solidFill>
                  <a:srgbClr val="203864"/>
                </a:solidFill>
                <a:effectLst/>
                <a:latin typeface="Calibri" panose="020F0502020204030204" pitchFamily="34" charset="0"/>
              </a:rPr>
              <a:t>GCSE Geography Field Trips</a:t>
            </a:r>
          </a:p>
          <a:p>
            <a:pPr algn="ctr"/>
            <a:r>
              <a:rPr lang="en-GB" dirty="0">
                <a:solidFill>
                  <a:srgbClr val="203864"/>
                </a:solidFill>
                <a:latin typeface="Calibri" panose="020F0502020204030204" pitchFamily="34" charset="0"/>
              </a:rPr>
              <a:t>7</a:t>
            </a:r>
            <a:r>
              <a:rPr lang="en-GB" baseline="30000" dirty="0">
                <a:solidFill>
                  <a:srgbClr val="203864"/>
                </a:solidFill>
                <a:latin typeface="Calibri" panose="020F0502020204030204" pitchFamily="34" charset="0"/>
              </a:rPr>
              <a:t>th</a:t>
            </a:r>
            <a:r>
              <a:rPr lang="en-GB" dirty="0">
                <a:solidFill>
                  <a:srgbClr val="203864"/>
                </a:solidFill>
                <a:latin typeface="Calibri" panose="020F0502020204030204" pitchFamily="34" charset="0"/>
              </a:rPr>
              <a:t> November- River Fieldwork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84D8DDF-38E1-4004-A46D-B47B682DB2D6}"/>
              </a:ext>
            </a:extLst>
          </p:cNvPr>
          <p:cNvSpPr/>
          <p:nvPr/>
        </p:nvSpPr>
        <p:spPr>
          <a:xfrm>
            <a:off x="186942" y="2744876"/>
            <a:ext cx="2340115" cy="112218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0" i="0" u="none" strike="noStrike" dirty="0">
                <a:solidFill>
                  <a:srgbClr val="203864"/>
                </a:solidFill>
                <a:effectLst/>
                <a:latin typeface="Calibri" panose="020F0502020204030204" pitchFamily="34" charset="0"/>
              </a:rPr>
              <a:t>Celebration of all cultures and Black History Month- October 2024</a:t>
            </a:r>
            <a:endParaRPr lang="en-GB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DD699B7-73D9-4088-BC28-DDF1B4DAB678}"/>
              </a:ext>
            </a:extLst>
          </p:cNvPr>
          <p:cNvSpPr/>
          <p:nvPr/>
        </p:nvSpPr>
        <p:spPr>
          <a:xfrm>
            <a:off x="7790823" y="1389561"/>
            <a:ext cx="2472893" cy="986897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0" i="0" u="none" strike="noStrike" dirty="0">
                <a:solidFill>
                  <a:srgbClr val="203864"/>
                </a:solidFill>
                <a:effectLst/>
                <a:latin typeface="Calibri" panose="020F0502020204030204" pitchFamily="34" charset="0"/>
              </a:rPr>
              <a:t>Parents Evening </a:t>
            </a:r>
            <a:r>
              <a:rPr lang="en-GB" sz="2400" dirty="0">
                <a:solidFill>
                  <a:srgbClr val="203864"/>
                </a:solidFill>
                <a:latin typeface="Calibri" panose="020F0502020204030204" pitchFamily="34" charset="0"/>
              </a:rPr>
              <a:t>#</a:t>
            </a:r>
            <a:r>
              <a:rPr lang="en-GB" sz="2400" b="0" i="0" u="none" strike="noStrike" dirty="0">
                <a:solidFill>
                  <a:srgbClr val="203864"/>
                </a:solidFill>
                <a:effectLst/>
                <a:latin typeface="Calibri" panose="020F0502020204030204" pitchFamily="34" charset="0"/>
              </a:rPr>
              <a:t>2 in June 2025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E3DA5BF-135B-41E6-93A5-9F0E514C7D1A}"/>
              </a:ext>
            </a:extLst>
          </p:cNvPr>
          <p:cNvSpPr/>
          <p:nvPr/>
        </p:nvSpPr>
        <p:spPr>
          <a:xfrm>
            <a:off x="9146388" y="4899255"/>
            <a:ext cx="2340115" cy="1278601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0" i="0" u="none" strike="noStrike" dirty="0">
                <a:solidFill>
                  <a:srgbClr val="203864"/>
                </a:solidFill>
                <a:effectLst/>
                <a:latin typeface="Calibri" panose="020F0502020204030204" pitchFamily="34" charset="0"/>
              </a:rPr>
              <a:t>Reports and Data Collections in December and March</a:t>
            </a:r>
            <a:endParaRPr lang="en-GB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CB310B0-D2F7-42B7-89C5-469F0D208A8B}"/>
              </a:ext>
            </a:extLst>
          </p:cNvPr>
          <p:cNvSpPr/>
          <p:nvPr/>
        </p:nvSpPr>
        <p:spPr>
          <a:xfrm>
            <a:off x="10316445" y="378612"/>
            <a:ext cx="1725491" cy="119575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/>
            <a:r>
              <a:rPr lang="en-GB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June 2025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Year 10 Mock Exams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7B07AFC-7DEF-4B69-87C8-529B902A7166}"/>
              </a:ext>
            </a:extLst>
          </p:cNvPr>
          <p:cNvSpPr/>
          <p:nvPr/>
        </p:nvSpPr>
        <p:spPr>
          <a:xfrm>
            <a:off x="5943600" y="4633941"/>
            <a:ext cx="1847223" cy="1195754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Possible Residential Trip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A6163DC-BC79-464C-98A5-87F9F376E37B}"/>
              </a:ext>
            </a:extLst>
          </p:cNvPr>
          <p:cNvSpPr/>
          <p:nvPr/>
        </p:nvSpPr>
        <p:spPr>
          <a:xfrm>
            <a:off x="6296378" y="2442103"/>
            <a:ext cx="2347795" cy="1195754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0" i="0" u="none" strike="noStrike" dirty="0">
                <a:solidFill>
                  <a:srgbClr val="203864"/>
                </a:solidFill>
                <a:effectLst/>
                <a:latin typeface="Calibri" panose="020F0502020204030204" pitchFamily="34" charset="0"/>
              </a:rPr>
              <a:t>Year 10 Employability Skills opportunities throughout the year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578FC50-736D-452C-8D64-D76CCCC47064}"/>
              </a:ext>
            </a:extLst>
          </p:cNvPr>
          <p:cNvSpPr/>
          <p:nvPr/>
        </p:nvSpPr>
        <p:spPr>
          <a:xfrm>
            <a:off x="3515594" y="1389561"/>
            <a:ext cx="2544995" cy="1545006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0" i="0" u="none" strike="noStrike" dirty="0">
                <a:solidFill>
                  <a:srgbClr val="203864"/>
                </a:solidFill>
                <a:effectLst/>
                <a:latin typeface="Calibri" panose="020F0502020204030204" pitchFamily="34" charset="0"/>
              </a:rPr>
              <a:t>Parents Evening #1 Thursday 28</a:t>
            </a:r>
            <a:r>
              <a:rPr lang="en-GB" sz="2400" b="0" i="0" u="none" strike="noStrike" baseline="30000" dirty="0">
                <a:solidFill>
                  <a:srgbClr val="203864"/>
                </a:solidFill>
                <a:effectLst/>
                <a:latin typeface="Calibri" panose="020F0502020204030204" pitchFamily="34" charset="0"/>
              </a:rPr>
              <a:t>th</a:t>
            </a:r>
            <a:r>
              <a:rPr lang="en-GB" sz="2400" b="0" i="0" u="none" strike="noStrike" dirty="0">
                <a:solidFill>
                  <a:srgbClr val="203864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2400" dirty="0">
                <a:solidFill>
                  <a:srgbClr val="203864"/>
                </a:solidFill>
                <a:latin typeface="Calibri" panose="020F0502020204030204" pitchFamily="34" charset="0"/>
              </a:rPr>
              <a:t>November </a:t>
            </a:r>
            <a:r>
              <a:rPr lang="en-GB" sz="2400" b="0" i="0" u="none" strike="noStrike" dirty="0">
                <a:solidFill>
                  <a:srgbClr val="203864"/>
                </a:solidFill>
                <a:effectLst/>
                <a:latin typeface="Calibri" panose="020F0502020204030204" pitchFamily="34" charset="0"/>
              </a:rPr>
              <a:t>2024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5E6B08A-7724-42BB-A5F5-45F28AE1E2BE}"/>
              </a:ext>
            </a:extLst>
          </p:cNvPr>
          <p:cNvSpPr/>
          <p:nvPr/>
        </p:nvSpPr>
        <p:spPr>
          <a:xfrm>
            <a:off x="10316445" y="3050355"/>
            <a:ext cx="1568197" cy="885497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School Trips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9873C82-B040-4CB7-A029-EC8315543583}"/>
              </a:ext>
            </a:extLst>
          </p:cNvPr>
          <p:cNvSpPr/>
          <p:nvPr/>
        </p:nvSpPr>
        <p:spPr>
          <a:xfrm>
            <a:off x="705497" y="4154172"/>
            <a:ext cx="2763297" cy="1195754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u="sng" dirty="0">
                <a:solidFill>
                  <a:schemeClr val="tx1"/>
                </a:solidFill>
              </a:rPr>
              <a:t>23</a:t>
            </a:r>
            <a:r>
              <a:rPr lang="en-GB" u="sng" baseline="30000" dirty="0">
                <a:solidFill>
                  <a:schemeClr val="tx1"/>
                </a:solidFill>
              </a:rPr>
              <a:t>rd</a:t>
            </a:r>
            <a:r>
              <a:rPr lang="en-GB" u="sng" dirty="0">
                <a:solidFill>
                  <a:schemeClr val="tx1"/>
                </a:solidFill>
              </a:rPr>
              <a:t> September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Year 10 new school pictures</a:t>
            </a:r>
          </a:p>
        </p:txBody>
      </p:sp>
    </p:spTree>
    <p:extLst>
      <p:ext uri="{BB962C8B-B14F-4D97-AF65-F5344CB8AC3E}">
        <p14:creationId xmlns:p14="http://schemas.microsoft.com/office/powerpoint/2010/main" val="2526289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B45514B-9F22-43C5-BC40-90F8305919EC}"/>
              </a:ext>
            </a:extLst>
          </p:cNvPr>
          <p:cNvSpPr txBox="1">
            <a:spLocks/>
          </p:cNvSpPr>
          <p:nvPr/>
        </p:nvSpPr>
        <p:spPr>
          <a:xfrm>
            <a:off x="772468" y="8552"/>
            <a:ext cx="10647064" cy="1006629"/>
          </a:xfrm>
          <a:prstGeom prst="rect">
            <a:avLst/>
          </a:prstGeom>
          <a:solidFill>
            <a:srgbClr val="45E3EB"/>
          </a:solidFill>
          <a:ln>
            <a:solidFill>
              <a:srgbClr val="FFFF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u="sng" dirty="0"/>
              <a:t>Year 10 Pictures, Say Cheese! </a:t>
            </a:r>
          </a:p>
          <a:p>
            <a:pPr algn="ctr"/>
            <a:r>
              <a:rPr lang="en-GB" sz="3600" b="1" u="sng" dirty="0"/>
              <a:t>Monday 23</a:t>
            </a:r>
            <a:r>
              <a:rPr lang="en-GB" sz="3600" b="1" u="sng" baseline="30000" dirty="0"/>
              <a:t>rd</a:t>
            </a:r>
            <a:r>
              <a:rPr lang="en-GB" sz="3600" b="1" u="sng" dirty="0"/>
              <a:t> September</a:t>
            </a:r>
          </a:p>
        </p:txBody>
      </p:sp>
      <p:sp>
        <p:nvSpPr>
          <p:cNvPr id="10" name="AutoShape 4" descr="MS Teams Logo | DSMN8">
            <a:extLst>
              <a:ext uri="{FF2B5EF4-FFF2-40B4-BE49-F238E27FC236}">
                <a16:creationId xmlns:a16="http://schemas.microsoft.com/office/drawing/2014/main" id="{99BD8BC1-51ED-4B19-915E-77DF2556F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78612"/>
            <a:ext cx="3202788" cy="320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AutoShape 6" descr="MS Teams Logo | DSMN8">
            <a:extLst>
              <a:ext uri="{FF2B5EF4-FFF2-40B4-BE49-F238E27FC236}">
                <a16:creationId xmlns:a16="http://schemas.microsoft.com/office/drawing/2014/main" id="{600F2916-34DD-46A5-99B4-ABE949F852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94310" y="285647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F7F16A-BD7D-4570-8DA2-1FB19B3BA12B}"/>
              </a:ext>
            </a:extLst>
          </p:cNvPr>
          <p:cNvSpPr txBox="1"/>
          <p:nvPr/>
        </p:nvSpPr>
        <p:spPr>
          <a:xfrm>
            <a:off x="-67551" y="1340248"/>
            <a:ext cx="1148708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3200" dirty="0"/>
              <a:t>Students will be having their new school photographs taken on Monday 23</a:t>
            </a:r>
            <a:r>
              <a:rPr lang="en-GB" sz="3200" baseline="30000" dirty="0"/>
              <a:t>rd</a:t>
            </a:r>
            <a:r>
              <a:rPr lang="en-GB" sz="3200" dirty="0"/>
              <a:t> September.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32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3200" dirty="0"/>
              <a:t>They must have their </a:t>
            </a:r>
            <a:r>
              <a:rPr lang="en-GB" sz="3200" b="1" dirty="0"/>
              <a:t>full</a:t>
            </a:r>
            <a:r>
              <a:rPr lang="en-GB" sz="3200" dirty="0"/>
              <a:t> school uniform: Shirt tucked in, tie done up blazer on with school badge</a:t>
            </a:r>
          </a:p>
          <a:p>
            <a:endParaRPr lang="en-GB" sz="32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3200" dirty="0"/>
              <a:t>If they do not have their full school uniform they will be given something from lost property to wear for their photo instead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B1DDE1F-57BE-4003-9E45-EE0DE24D51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43" t="18195" r="39567" b="10641"/>
          <a:stretch/>
        </p:blipFill>
        <p:spPr>
          <a:xfrm>
            <a:off x="101208" y="8552"/>
            <a:ext cx="930441" cy="116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10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F823051-47B0-4388-A2CF-6FC8242CFDF8}"/>
              </a:ext>
            </a:extLst>
          </p:cNvPr>
          <p:cNvSpPr txBox="1">
            <a:spLocks/>
          </p:cNvSpPr>
          <p:nvPr/>
        </p:nvSpPr>
        <p:spPr>
          <a:xfrm>
            <a:off x="3480776" y="74136"/>
            <a:ext cx="5015316" cy="557624"/>
          </a:xfrm>
          <a:prstGeom prst="rect">
            <a:avLst/>
          </a:prstGeom>
          <a:solidFill>
            <a:srgbClr val="45E3EB"/>
          </a:solidFill>
          <a:ln>
            <a:solidFill>
              <a:srgbClr val="FFFF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u="sng" dirty="0"/>
              <a:t>Year 10 Team! </a:t>
            </a:r>
          </a:p>
        </p:txBody>
      </p:sp>
      <p:sp>
        <p:nvSpPr>
          <p:cNvPr id="9" name="AutoShape 4" descr="MS Teams Logo | DSMN8">
            <a:extLst>
              <a:ext uri="{FF2B5EF4-FFF2-40B4-BE49-F238E27FC236}">
                <a16:creationId xmlns:a16="http://schemas.microsoft.com/office/drawing/2014/main" id="{76317734-6D52-4634-AF50-38E6994DDC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95915" y="593482"/>
            <a:ext cx="3202788" cy="320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557559F-F6E1-4AA0-98A7-D643772174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906879"/>
              </p:ext>
            </p:extLst>
          </p:nvPr>
        </p:nvGraphicFramePr>
        <p:xfrm>
          <a:off x="580510" y="1287153"/>
          <a:ext cx="10979021" cy="54638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34817">
                  <a:extLst>
                    <a:ext uri="{9D8B030D-6E8A-4147-A177-3AD203B41FA5}">
                      <a16:colId xmlns:a16="http://schemas.microsoft.com/office/drawing/2014/main" val="2727545281"/>
                    </a:ext>
                  </a:extLst>
                </a:gridCol>
                <a:gridCol w="2995126">
                  <a:extLst>
                    <a:ext uri="{9D8B030D-6E8A-4147-A177-3AD203B41FA5}">
                      <a16:colId xmlns:a16="http://schemas.microsoft.com/office/drawing/2014/main" val="154408983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086413435"/>
                    </a:ext>
                  </a:extLst>
                </a:gridCol>
                <a:gridCol w="3620278">
                  <a:extLst>
                    <a:ext uri="{9D8B030D-6E8A-4147-A177-3AD203B41FA5}">
                      <a16:colId xmlns:a16="http://schemas.microsoft.com/office/drawing/2014/main" val="1678462418"/>
                    </a:ext>
                  </a:extLst>
                </a:gridCol>
              </a:tblGrid>
              <a:tr h="180340">
                <a:tc rowSpan="7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600" dirty="0">
                          <a:effectLst/>
                        </a:rPr>
                        <a:t>Headteacher: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600" b="0" dirty="0">
                          <a:effectLst/>
                        </a:rPr>
                        <a:t>Ms R. Kelly </a:t>
                      </a:r>
                      <a:endParaRPr lang="en-GB" sz="2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7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600" dirty="0">
                          <a:effectLst/>
                        </a:rPr>
                        <a:t>Director of Learning (DOL) Head of Year: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600" b="0" dirty="0">
                          <a:effectLst/>
                        </a:rPr>
                        <a:t>Ms Hill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6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600" dirty="0">
                          <a:effectLst/>
                        </a:rPr>
                        <a:t>Pastoral Year Coordinator: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600" b="0" dirty="0">
                          <a:effectLst/>
                        </a:rPr>
                        <a:t>Ms Alexander </a:t>
                      </a:r>
                      <a:r>
                        <a:rPr lang="en-GB" sz="2600" dirty="0">
                          <a:effectLst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600" b="1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r>
                        <a:rPr lang="en-GB" sz="2600" b="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n-GB" sz="2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600" b="0" dirty="0">
                          <a:solidFill>
                            <a:schemeClr val="tx1"/>
                          </a:solidFill>
                          <a:effectLst/>
                        </a:rPr>
                        <a:t>Ms T. Hill </a:t>
                      </a:r>
                      <a:r>
                        <a:rPr lang="en-GB" sz="2600" b="0" dirty="0">
                          <a:solidFill>
                            <a:srgbClr val="7030A0"/>
                          </a:solidFill>
                          <a:effectLst/>
                        </a:rPr>
                        <a:t>(DT/Food Tech)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600" b="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072405"/>
                  </a:ext>
                </a:extLst>
              </a:tr>
              <a:tr h="18097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600" b="1" dirty="0">
                          <a:effectLst/>
                        </a:rPr>
                        <a:t>B</a:t>
                      </a:r>
                      <a:r>
                        <a:rPr lang="en-GB" sz="2600" dirty="0">
                          <a:effectLst/>
                        </a:rPr>
                        <a:t>10</a:t>
                      </a:r>
                      <a:endParaRPr lang="en-GB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600" dirty="0">
                          <a:effectLst/>
                        </a:rPr>
                        <a:t>Ms Benmebarek </a:t>
                      </a:r>
                      <a:r>
                        <a:rPr lang="en-GB" sz="2600" dirty="0">
                          <a:solidFill>
                            <a:srgbClr val="7030A0"/>
                          </a:solidFill>
                          <a:effectLst/>
                        </a:rPr>
                        <a:t>(Maths)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6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61369848"/>
                  </a:ext>
                </a:extLst>
              </a:tr>
              <a:tr h="18097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600" b="1" dirty="0">
                          <a:effectLst/>
                        </a:rPr>
                        <a:t>C</a:t>
                      </a:r>
                      <a:r>
                        <a:rPr lang="en-GB" sz="2600" dirty="0">
                          <a:effectLst/>
                        </a:rPr>
                        <a:t>10</a:t>
                      </a:r>
                      <a:endParaRPr lang="en-GB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600" dirty="0">
                          <a:effectLst/>
                        </a:rPr>
                        <a:t>Ms Andrews </a:t>
                      </a:r>
                      <a:r>
                        <a:rPr lang="en-GB" sz="2600" dirty="0">
                          <a:solidFill>
                            <a:srgbClr val="7030A0"/>
                          </a:solidFill>
                          <a:effectLst/>
                        </a:rPr>
                        <a:t>(PE)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6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81249323"/>
                  </a:ext>
                </a:extLst>
              </a:tr>
              <a:tr h="1803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600" b="1" dirty="0">
                          <a:effectLst/>
                        </a:rPr>
                        <a:t>D</a:t>
                      </a:r>
                      <a:r>
                        <a:rPr lang="en-GB" sz="2600" dirty="0">
                          <a:effectLst/>
                        </a:rPr>
                        <a:t>10</a:t>
                      </a:r>
                      <a:endParaRPr lang="en-GB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600" dirty="0">
                          <a:effectLst/>
                        </a:rPr>
                        <a:t>Mr Swinhoe </a:t>
                      </a:r>
                      <a:r>
                        <a:rPr lang="en-GB" sz="2600" dirty="0">
                          <a:solidFill>
                            <a:srgbClr val="7030A0"/>
                          </a:solidFill>
                          <a:effectLst/>
                        </a:rPr>
                        <a:t>(Geography)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6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73890822"/>
                  </a:ext>
                </a:extLst>
              </a:tr>
              <a:tr h="18097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600" b="1" dirty="0">
                          <a:effectLst/>
                        </a:rPr>
                        <a:t>E</a:t>
                      </a:r>
                      <a:r>
                        <a:rPr lang="en-GB" sz="2600" dirty="0">
                          <a:effectLst/>
                        </a:rPr>
                        <a:t>10</a:t>
                      </a:r>
                      <a:endParaRPr lang="en-GB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600" dirty="0">
                          <a:effectLst/>
                        </a:rPr>
                        <a:t>Ms Leadbetter </a:t>
                      </a:r>
                      <a:r>
                        <a:rPr lang="en-GB" sz="2600" dirty="0">
                          <a:solidFill>
                            <a:srgbClr val="7030A0"/>
                          </a:solidFill>
                          <a:effectLst/>
                        </a:rPr>
                        <a:t>(English)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6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34856874"/>
                  </a:ext>
                </a:extLst>
              </a:tr>
              <a:tr h="18097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1" dirty="0">
                          <a:effectLst/>
                        </a:rPr>
                        <a:t>F</a:t>
                      </a:r>
                      <a:r>
                        <a:rPr lang="en-GB" sz="2600" dirty="0">
                          <a:effectLst/>
                        </a:rPr>
                        <a:t>10</a:t>
                      </a:r>
                      <a:endParaRPr lang="en-GB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>
                          <a:effectLst/>
                        </a:rPr>
                        <a:t>Mrs Mistry </a:t>
                      </a:r>
                      <a:r>
                        <a:rPr lang="en-GB" sz="2600" dirty="0">
                          <a:solidFill>
                            <a:srgbClr val="7030A0"/>
                          </a:solidFill>
                          <a:effectLst/>
                        </a:rPr>
                        <a:t>(English)</a:t>
                      </a:r>
                      <a:endParaRPr lang="en-GB" sz="26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73935674"/>
                  </a:ext>
                </a:extLst>
              </a:tr>
              <a:tr h="18097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5040028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FEE3157-9BB8-4777-AD1D-EF8D22CC31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415326"/>
              </p:ext>
            </p:extLst>
          </p:nvPr>
        </p:nvGraphicFramePr>
        <p:xfrm>
          <a:off x="580511" y="670037"/>
          <a:ext cx="11025673" cy="5405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53477">
                  <a:extLst>
                    <a:ext uri="{9D8B030D-6E8A-4147-A177-3AD203B41FA5}">
                      <a16:colId xmlns:a16="http://schemas.microsoft.com/office/drawing/2014/main" val="1541591193"/>
                    </a:ext>
                  </a:extLst>
                </a:gridCol>
                <a:gridCol w="2967135">
                  <a:extLst>
                    <a:ext uri="{9D8B030D-6E8A-4147-A177-3AD203B41FA5}">
                      <a16:colId xmlns:a16="http://schemas.microsoft.com/office/drawing/2014/main" val="545523688"/>
                    </a:ext>
                  </a:extLst>
                </a:gridCol>
                <a:gridCol w="1810138">
                  <a:extLst>
                    <a:ext uri="{9D8B030D-6E8A-4147-A177-3AD203B41FA5}">
                      <a16:colId xmlns:a16="http://schemas.microsoft.com/office/drawing/2014/main" val="2708996041"/>
                    </a:ext>
                  </a:extLst>
                </a:gridCol>
                <a:gridCol w="3694923">
                  <a:extLst>
                    <a:ext uri="{9D8B030D-6E8A-4147-A177-3AD203B41FA5}">
                      <a16:colId xmlns:a16="http://schemas.microsoft.com/office/drawing/2014/main" val="3467005025"/>
                    </a:ext>
                  </a:extLst>
                </a:gridCol>
              </a:tblGrid>
              <a:tr h="5405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600" dirty="0">
                          <a:effectLst/>
                        </a:rPr>
                        <a:t>Senior Leader</a:t>
                      </a:r>
                      <a:endParaRPr lang="en-GB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600" dirty="0">
                          <a:effectLst/>
                        </a:rPr>
                        <a:t>Pastoral</a:t>
                      </a:r>
                      <a:endParaRPr lang="en-GB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600" dirty="0">
                          <a:effectLst/>
                        </a:rPr>
                        <a:t>Tutor Group</a:t>
                      </a:r>
                      <a:endParaRPr lang="en-GB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600" dirty="0">
                          <a:effectLst/>
                        </a:rPr>
                        <a:t>Tutor</a:t>
                      </a:r>
                      <a:endParaRPr lang="en-GB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70101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7760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5C682F6-64DE-4198-816C-41B417106430}"/>
              </a:ext>
            </a:extLst>
          </p:cNvPr>
          <p:cNvSpPr txBox="1">
            <a:spLocks/>
          </p:cNvSpPr>
          <p:nvPr/>
        </p:nvSpPr>
        <p:spPr>
          <a:xfrm>
            <a:off x="3036982" y="44976"/>
            <a:ext cx="6118035" cy="740119"/>
          </a:xfrm>
          <a:prstGeom prst="rect">
            <a:avLst/>
          </a:prstGeom>
          <a:solidFill>
            <a:srgbClr val="45E3EB"/>
          </a:solidFill>
          <a:ln>
            <a:solidFill>
              <a:srgbClr val="FFFF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u="sng" dirty="0"/>
              <a:t>Work Related Learning</a:t>
            </a:r>
          </a:p>
        </p:txBody>
      </p:sp>
      <p:sp>
        <p:nvSpPr>
          <p:cNvPr id="6" name="AutoShape 6" descr="MS Teams Logo | DSMN8">
            <a:extLst>
              <a:ext uri="{FF2B5EF4-FFF2-40B4-BE49-F238E27FC236}">
                <a16:creationId xmlns:a16="http://schemas.microsoft.com/office/drawing/2014/main" id="{7C2E427B-890D-4F0E-B04A-964F9D4DAE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94310" y="285647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FC29BF-FBF5-4335-9790-E784C0404191}"/>
              </a:ext>
            </a:extLst>
          </p:cNvPr>
          <p:cNvSpPr txBox="1"/>
          <p:nvPr/>
        </p:nvSpPr>
        <p:spPr>
          <a:xfrm>
            <a:off x="-35859" y="810662"/>
            <a:ext cx="1039585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GB" sz="2800" i="0" dirty="0">
                <a:effectLst/>
                <a:latin typeface="Calibri" panose="020F0502020204030204" pitchFamily="34" charset="0"/>
              </a:rPr>
              <a:t>As most things in our society, covid has had a substantial effect on the way that work experience is now run. </a:t>
            </a:r>
            <a:endParaRPr lang="en-GB" sz="2800" i="0" dirty="0">
              <a:effectLst/>
              <a:latin typeface="Segoe UI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6FFB32-4A61-4D73-9A35-9A1F7096F5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43" t="18195" r="39567" b="10641"/>
          <a:stretch/>
        </p:blipFill>
        <p:spPr>
          <a:xfrm>
            <a:off x="10954871" y="0"/>
            <a:ext cx="1237129" cy="15480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B54017-2A60-49E6-A13A-5A07983F1B92}"/>
              </a:ext>
            </a:extLst>
          </p:cNvPr>
          <p:cNvSpPr txBox="1"/>
          <p:nvPr/>
        </p:nvSpPr>
        <p:spPr>
          <a:xfrm>
            <a:off x="-35859" y="2187157"/>
            <a:ext cx="73152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GB" sz="2800" i="0" dirty="0">
                <a:effectLst/>
                <a:latin typeface="Segoe UI" panose="020B0502040204020203" pitchFamily="34" charset="0"/>
              </a:rPr>
              <a:t>Year 10 will</a:t>
            </a:r>
            <a:r>
              <a:rPr lang="en-GB" sz="2800" dirty="0">
                <a:latin typeface="Segoe UI" panose="020B0502040204020203" pitchFamily="34" charset="0"/>
              </a:rPr>
              <a:t> now gain experience of the world of work though the expertise of our careers officer throughout the year. This will be done through many work related opportunities:</a:t>
            </a:r>
          </a:p>
          <a:p>
            <a:pPr marL="457200" indent="-457200" algn="l" rtl="0" fontAlgn="base">
              <a:buFont typeface="Wingdings" panose="05000000000000000000" pitchFamily="2" charset="2"/>
              <a:buChar char="Ø"/>
            </a:pPr>
            <a:r>
              <a:rPr lang="en-GB" sz="2800" i="0" dirty="0">
                <a:solidFill>
                  <a:srgbClr val="FF00FF"/>
                </a:solidFill>
                <a:effectLst/>
                <a:latin typeface="Segoe UI" panose="020B0502040204020203" pitchFamily="34" charset="0"/>
              </a:rPr>
              <a:t>Workshops</a:t>
            </a:r>
          </a:p>
          <a:p>
            <a:pPr marL="457200" indent="-457200" algn="l" rtl="0" fontAlgn="base">
              <a:buFont typeface="Wingdings" panose="05000000000000000000" pitchFamily="2" charset="2"/>
              <a:buChar char="Ø"/>
            </a:pPr>
            <a:r>
              <a:rPr lang="en-GB" sz="2800" dirty="0">
                <a:solidFill>
                  <a:srgbClr val="FF00FF"/>
                </a:solidFill>
                <a:latin typeface="Segoe UI" panose="020B0502040204020203" pitchFamily="34" charset="0"/>
              </a:rPr>
              <a:t>Trips</a:t>
            </a:r>
          </a:p>
          <a:p>
            <a:pPr marL="457200" indent="-457200" algn="l" rtl="0" fontAlgn="base">
              <a:buFont typeface="Wingdings" panose="05000000000000000000" pitchFamily="2" charset="2"/>
              <a:buChar char="Ø"/>
            </a:pPr>
            <a:r>
              <a:rPr lang="en-GB" sz="2800" i="0" dirty="0">
                <a:solidFill>
                  <a:srgbClr val="FF00FF"/>
                </a:solidFill>
                <a:effectLst/>
                <a:latin typeface="Segoe UI" panose="020B0502040204020203" pitchFamily="34" charset="0"/>
              </a:rPr>
              <a:t>Visitors to school</a:t>
            </a:r>
          </a:p>
          <a:p>
            <a:pPr marL="457200" indent="-457200" algn="l" rtl="0" fontAlgn="base">
              <a:buFont typeface="Wingdings" panose="05000000000000000000" pitchFamily="2" charset="2"/>
              <a:buChar char="Ø"/>
            </a:pPr>
            <a:r>
              <a:rPr lang="en-GB" sz="2800" dirty="0">
                <a:solidFill>
                  <a:srgbClr val="FF00FF"/>
                </a:solidFill>
                <a:latin typeface="Segoe UI" panose="020B0502040204020203" pitchFamily="34" charset="0"/>
              </a:rPr>
              <a:t>Online events</a:t>
            </a:r>
            <a:endParaRPr lang="en-GB" sz="2800" i="0" dirty="0">
              <a:solidFill>
                <a:srgbClr val="FF00FF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6E14ED-CE10-4BF8-AD1D-3B82F6FA80AC}"/>
              </a:ext>
            </a:extLst>
          </p:cNvPr>
          <p:cNvSpPr txBox="1"/>
          <p:nvPr/>
        </p:nvSpPr>
        <p:spPr>
          <a:xfrm>
            <a:off x="7339350" y="2415576"/>
            <a:ext cx="4589929" cy="2677656"/>
          </a:xfrm>
          <a:prstGeom prst="rect">
            <a:avLst/>
          </a:prstGeom>
          <a:noFill/>
          <a:ln w="28575">
            <a:solidFill>
              <a:srgbClr val="E703ED"/>
            </a:solidFill>
          </a:ln>
        </p:spPr>
        <p:txBody>
          <a:bodyPr wrap="square">
            <a:spAutoFit/>
          </a:bodyPr>
          <a:lstStyle/>
          <a:p>
            <a:pPr algn="l" rtl="0" fontAlgn="base"/>
            <a:r>
              <a:rPr lang="en-GB" sz="2800" i="0" dirty="0">
                <a:effectLst/>
                <a:latin typeface="Segoe UI" panose="020B0502040204020203" pitchFamily="34" charset="0"/>
              </a:rPr>
              <a:t>As mentioned previously, as part of the new pastoral registration programme, every other Wednesday they will be focusing on </a:t>
            </a:r>
            <a:r>
              <a:rPr lang="en-GB" sz="2800" b="1" i="0" dirty="0">
                <a:effectLst/>
                <a:latin typeface="Segoe UI" panose="020B0502040204020203" pitchFamily="34" charset="0"/>
              </a:rPr>
              <a:t>work related learning.</a:t>
            </a:r>
            <a:endParaRPr lang="en-GB" sz="2800" b="1" i="0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111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5C682F6-64DE-4198-816C-41B417106430}"/>
              </a:ext>
            </a:extLst>
          </p:cNvPr>
          <p:cNvSpPr txBox="1">
            <a:spLocks/>
          </p:cNvSpPr>
          <p:nvPr/>
        </p:nvSpPr>
        <p:spPr>
          <a:xfrm>
            <a:off x="3036982" y="33890"/>
            <a:ext cx="6118035" cy="740119"/>
          </a:xfrm>
          <a:prstGeom prst="rect">
            <a:avLst/>
          </a:prstGeom>
          <a:solidFill>
            <a:srgbClr val="45E3EB"/>
          </a:solidFill>
          <a:ln>
            <a:solidFill>
              <a:srgbClr val="FFFF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0" i="0" dirty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Employability Skills Week:</a:t>
            </a:r>
          </a:p>
        </p:txBody>
      </p:sp>
      <p:sp>
        <p:nvSpPr>
          <p:cNvPr id="6" name="AutoShape 6" descr="MS Teams Logo | DSMN8">
            <a:extLst>
              <a:ext uri="{FF2B5EF4-FFF2-40B4-BE49-F238E27FC236}">
                <a16:creationId xmlns:a16="http://schemas.microsoft.com/office/drawing/2014/main" id="{7C2E427B-890D-4F0E-B04A-964F9D4DAE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94310" y="285647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6FFB32-4A61-4D73-9A35-9A1F7096F5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43" t="18195" r="39567" b="10641"/>
          <a:stretch/>
        </p:blipFill>
        <p:spPr>
          <a:xfrm>
            <a:off x="10954871" y="0"/>
            <a:ext cx="1237129" cy="15480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0BAFA8-B656-4092-A3FB-ECE8871ABBA2}"/>
              </a:ext>
            </a:extLst>
          </p:cNvPr>
          <p:cNvSpPr txBox="1"/>
          <p:nvPr/>
        </p:nvSpPr>
        <p:spPr>
          <a:xfrm>
            <a:off x="64327" y="843677"/>
            <a:ext cx="7835154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1" i="0" u="sng" dirty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200" b="0" i="0" dirty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Students gain knowledge of different sectors and range of job roles 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200" b="0" i="0" dirty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Students develop professional attributes (how to present themselves, communicate in an appropriate way etc)  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200" b="0" i="0" dirty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Students develop a knowledge of the world of work and associated expectations 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200" b="0" i="0" dirty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Students gain knowledge of how transferable skills relate to jobs and careers 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200" b="0" i="0" dirty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Students gain knowledge of routes into different career paths - .</a:t>
            </a:r>
            <a:r>
              <a:rPr lang="en-GB" sz="2200" b="0" i="0" dirty="0" err="1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e.g</a:t>
            </a:r>
            <a:r>
              <a:rPr lang="en-GB" sz="2200" b="0" i="0" dirty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 apprenticeship, college, training, university  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200" b="0" i="0" dirty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Students develop and demonstrate transferable skills - .</a:t>
            </a:r>
            <a:r>
              <a:rPr lang="en-GB" sz="2200" b="0" i="0" dirty="0" err="1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e.g</a:t>
            </a:r>
            <a:r>
              <a:rPr lang="en-GB" sz="2200" b="0" i="0" dirty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communication, teamwork  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200" b="0" i="0" dirty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Student gain knowledge of how transferable skill relate to jobs and careers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9490A0D-A01C-4C04-B211-31FDE34A3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81" y="1965051"/>
            <a:ext cx="3993940" cy="308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124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5C682F6-64DE-4198-816C-41B417106430}"/>
              </a:ext>
            </a:extLst>
          </p:cNvPr>
          <p:cNvSpPr txBox="1">
            <a:spLocks/>
          </p:cNvSpPr>
          <p:nvPr/>
        </p:nvSpPr>
        <p:spPr>
          <a:xfrm>
            <a:off x="5025093" y="17929"/>
            <a:ext cx="2729377" cy="740119"/>
          </a:xfrm>
          <a:prstGeom prst="rect">
            <a:avLst/>
          </a:prstGeom>
          <a:solidFill>
            <a:srgbClr val="45E3EB"/>
          </a:solidFill>
          <a:ln>
            <a:solidFill>
              <a:srgbClr val="FFFF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u="sng" dirty="0"/>
              <a:t>Parent Pay</a:t>
            </a:r>
          </a:p>
        </p:txBody>
      </p:sp>
      <p:sp>
        <p:nvSpPr>
          <p:cNvPr id="5" name="AutoShape 4" descr="MS Teams Logo | DSMN8">
            <a:extLst>
              <a:ext uri="{FF2B5EF4-FFF2-40B4-BE49-F238E27FC236}">
                <a16:creationId xmlns:a16="http://schemas.microsoft.com/office/drawing/2014/main" id="{5EEB003B-8698-4153-9E9A-A07B86FCEA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78612"/>
            <a:ext cx="3202788" cy="320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D66812-9123-4C6A-8FA4-DEE2ECC8A54F}"/>
              </a:ext>
            </a:extLst>
          </p:cNvPr>
          <p:cNvSpPr txBox="1"/>
          <p:nvPr/>
        </p:nvSpPr>
        <p:spPr>
          <a:xfrm>
            <a:off x="4715435" y="1118731"/>
            <a:ext cx="7375834" cy="4708981"/>
          </a:xfrm>
          <a:prstGeom prst="rect">
            <a:avLst/>
          </a:prstGeom>
          <a:noFill/>
          <a:ln w="57150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rgbClr val="7030A0"/>
                </a:solidFill>
              </a:rPr>
              <a:t>Anything to do with financial matters has to go through Parent Pay. Hopefully you would have had your child’s account set up already.</a:t>
            </a:r>
          </a:p>
          <a:p>
            <a:r>
              <a:rPr lang="en-GB" sz="3000" dirty="0">
                <a:solidFill>
                  <a:srgbClr val="7030A0"/>
                </a:solidFill>
              </a:rPr>
              <a:t>This is the payment system used here at the school for everything to do with: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000" dirty="0">
                <a:solidFill>
                  <a:srgbClr val="7030A0"/>
                </a:solidFill>
              </a:rPr>
              <a:t>School Meals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000" dirty="0">
                <a:solidFill>
                  <a:srgbClr val="7030A0"/>
                </a:solidFill>
              </a:rPr>
              <a:t>Trips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000" dirty="0">
                <a:solidFill>
                  <a:srgbClr val="7030A0"/>
                </a:solidFill>
              </a:rPr>
              <a:t>Books/Resources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000" dirty="0">
                <a:solidFill>
                  <a:srgbClr val="7030A0"/>
                </a:solidFill>
              </a:rPr>
              <a:t>Purchasing uniform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000" dirty="0">
                <a:solidFill>
                  <a:srgbClr val="7030A0"/>
                </a:solidFill>
              </a:rPr>
              <a:t>etc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E5F3D3-A299-4F82-B08E-1175EE49D1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43" t="18195" r="39567" b="10641"/>
          <a:stretch/>
        </p:blipFill>
        <p:spPr>
          <a:xfrm>
            <a:off x="11367247" y="0"/>
            <a:ext cx="824753" cy="1032012"/>
          </a:xfrm>
          <a:prstGeom prst="rect">
            <a:avLst/>
          </a:prstGeom>
        </p:spPr>
      </p:pic>
      <p:sp>
        <p:nvSpPr>
          <p:cNvPr id="2" name="AutoShape 2" descr="ParentPay - PWHS">
            <a:extLst>
              <a:ext uri="{FF2B5EF4-FFF2-40B4-BE49-F238E27FC236}">
                <a16:creationId xmlns:a16="http://schemas.microsoft.com/office/drawing/2014/main" id="{220CE2D2-F38F-4629-84AE-D0AEDAC2F4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ParentPay - PWHS">
            <a:extLst>
              <a:ext uri="{FF2B5EF4-FFF2-40B4-BE49-F238E27FC236}">
                <a16:creationId xmlns:a16="http://schemas.microsoft.com/office/drawing/2014/main" id="{7A6F975E-B095-4B47-A5FC-8B2D40893D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7D1C4-540D-4739-97E7-0CFDFCA3E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51" y="387988"/>
            <a:ext cx="4286250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82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5C682F6-64DE-4198-816C-41B417106430}"/>
              </a:ext>
            </a:extLst>
          </p:cNvPr>
          <p:cNvSpPr txBox="1">
            <a:spLocks/>
          </p:cNvSpPr>
          <p:nvPr/>
        </p:nvSpPr>
        <p:spPr>
          <a:xfrm>
            <a:off x="1932271" y="56314"/>
            <a:ext cx="9050695" cy="740119"/>
          </a:xfrm>
          <a:prstGeom prst="rect">
            <a:avLst/>
          </a:prstGeom>
          <a:solidFill>
            <a:srgbClr val="45E3EB"/>
          </a:solidFill>
          <a:ln>
            <a:solidFill>
              <a:srgbClr val="FFFF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u="sng" dirty="0"/>
              <a:t>Year 10 Student Uniform Expectations-</a:t>
            </a:r>
          </a:p>
        </p:txBody>
      </p:sp>
      <p:sp>
        <p:nvSpPr>
          <p:cNvPr id="5" name="AutoShape 4" descr="MS Teams Logo | DSMN8">
            <a:extLst>
              <a:ext uri="{FF2B5EF4-FFF2-40B4-BE49-F238E27FC236}">
                <a16:creationId xmlns:a16="http://schemas.microsoft.com/office/drawing/2014/main" id="{5EEB003B-8698-4153-9E9A-A07B86FCEA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78612"/>
            <a:ext cx="3202788" cy="320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A44542-4B53-417C-BB1E-8294A1519775}"/>
              </a:ext>
            </a:extLst>
          </p:cNvPr>
          <p:cNvSpPr txBox="1"/>
          <p:nvPr/>
        </p:nvSpPr>
        <p:spPr>
          <a:xfrm>
            <a:off x="0" y="797149"/>
            <a:ext cx="12335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Al students must wear a white shirt tucked in, a blazer with the school badge and a tie. </a:t>
            </a:r>
          </a:p>
          <a:p>
            <a:r>
              <a:rPr lang="en-GB" sz="2400" dirty="0"/>
              <a:t>If students misplace either of these, they will then have to pay for a replacement through Parent pay and collect from reception.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A1C2CF5-F3C2-40B0-A086-5F500B0991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402" y="2202036"/>
            <a:ext cx="3090121" cy="4120502"/>
          </a:xfrm>
          <a:prstGeom prst="rect">
            <a:avLst/>
          </a:prstGeom>
          <a:ln w="1270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E5F515-92DA-45BD-A279-A47EB538D4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447" y="2360599"/>
            <a:ext cx="2211704" cy="3086197"/>
          </a:xfrm>
          <a:prstGeom prst="rect">
            <a:avLst/>
          </a:prstGeom>
          <a:ln w="1270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4C3EA2-50AD-427E-847A-6906CC32ACCB}"/>
              </a:ext>
            </a:extLst>
          </p:cNvPr>
          <p:cNvSpPr txBox="1"/>
          <p:nvPr/>
        </p:nvSpPr>
        <p:spPr>
          <a:xfrm>
            <a:off x="9169075" y="1800531"/>
            <a:ext cx="2934575" cy="452431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3600" dirty="0"/>
              <a:t>Students </a:t>
            </a:r>
            <a:r>
              <a:rPr lang="en-GB" sz="3600" b="1" dirty="0"/>
              <a:t>must </a:t>
            </a:r>
            <a:r>
              <a:rPr lang="en-GB" sz="3600" dirty="0"/>
              <a:t>wear their blazers to school, it is a </a:t>
            </a:r>
            <a:r>
              <a:rPr lang="en-GB" sz="3600" b="1" u="sng" dirty="0"/>
              <a:t>compulsory</a:t>
            </a:r>
            <a:r>
              <a:rPr lang="en-GB" sz="3600" dirty="0"/>
              <a:t> part of the school uniform.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EB2B8A-D552-4F90-812A-141A43ED2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4" y="2123313"/>
            <a:ext cx="3123410" cy="3937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76DD17-AC8A-40C6-B104-696D4AF11C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1" t="20663" r="18765" b="7372"/>
          <a:stretch/>
        </p:blipFill>
        <p:spPr>
          <a:xfrm>
            <a:off x="2128295" y="3569929"/>
            <a:ext cx="450312" cy="492760"/>
          </a:xfrm>
          <a:prstGeom prst="rect">
            <a:avLst/>
          </a:prstGeom>
          <a:ln w="1270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9505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F7B5504-F708-4F57-9373-FFE6C66FDE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43" t="18195" r="39567" b="10641"/>
          <a:stretch/>
        </p:blipFill>
        <p:spPr>
          <a:xfrm>
            <a:off x="1" y="26598"/>
            <a:ext cx="968188" cy="1211492"/>
          </a:xfrm>
          <a:prstGeom prst="rect">
            <a:avLst/>
          </a:prstGeom>
        </p:spPr>
      </p:pic>
      <p:sp>
        <p:nvSpPr>
          <p:cNvPr id="13" name="AutoShape 6" descr="MS Teams Logo | DSMN8">
            <a:extLst>
              <a:ext uri="{FF2B5EF4-FFF2-40B4-BE49-F238E27FC236}">
                <a16:creationId xmlns:a16="http://schemas.microsoft.com/office/drawing/2014/main" id="{3FAE2BA1-E5E0-4F5D-9CCA-067DD94D44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61648" y="290617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AutoShape 6" descr="MS Teams Logo | DSMN8">
            <a:extLst>
              <a:ext uri="{FF2B5EF4-FFF2-40B4-BE49-F238E27FC236}">
                <a16:creationId xmlns:a16="http://schemas.microsoft.com/office/drawing/2014/main" id="{E91C9A02-CFF6-4487-9AAF-7B1FC89A0E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718033" y="1215132"/>
            <a:ext cx="182931" cy="18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4E187AC-6F01-4E69-962C-574AABBDE094}"/>
              </a:ext>
            </a:extLst>
          </p:cNvPr>
          <p:cNvSpPr txBox="1">
            <a:spLocks/>
          </p:cNvSpPr>
          <p:nvPr/>
        </p:nvSpPr>
        <p:spPr>
          <a:xfrm>
            <a:off x="2010673" y="36266"/>
            <a:ext cx="8078877" cy="740119"/>
          </a:xfrm>
          <a:prstGeom prst="rect">
            <a:avLst/>
          </a:prstGeom>
          <a:solidFill>
            <a:srgbClr val="45E3EB"/>
          </a:solidFill>
          <a:ln>
            <a:solidFill>
              <a:srgbClr val="FFFF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u="sng" dirty="0"/>
              <a:t>Navy blue school jumpers are optional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8BE8CFE-A1BD-4C5F-A278-E2A618FE4C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73" t="2416" r="15393" b="31779"/>
          <a:stretch/>
        </p:blipFill>
        <p:spPr>
          <a:xfrm>
            <a:off x="81187" y="1577109"/>
            <a:ext cx="3091025" cy="4504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790913D-F208-4EBC-9D43-2D5C65C11F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67" t="16562" r="13404" b="19921"/>
          <a:stretch/>
        </p:blipFill>
        <p:spPr>
          <a:xfrm>
            <a:off x="9450592" y="2013391"/>
            <a:ext cx="2343301" cy="36498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D4DCA70-A40E-4D58-BC74-949382B3FD1D}"/>
              </a:ext>
            </a:extLst>
          </p:cNvPr>
          <p:cNvSpPr txBox="1"/>
          <p:nvPr/>
        </p:nvSpPr>
        <p:spPr>
          <a:xfrm>
            <a:off x="3265164" y="1519776"/>
            <a:ext cx="609247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333333"/>
                </a:solidFill>
                <a:latin typeface="Segoe UI" panose="020B0502040204020203" pitchFamily="34" charset="0"/>
              </a:rPr>
              <a:t>Navy blue V-neck jumpers or V-neck cardigans with buttons are now allowed as part of the school uniform.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GB" sz="3200" dirty="0">
              <a:solidFill>
                <a:srgbClr val="333333"/>
              </a:solidFill>
              <a:latin typeface="Segoe UI" panose="020B0502040204020203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333333"/>
                </a:solidFill>
                <a:latin typeface="Segoe UI" panose="020B0502040204020203" pitchFamily="34" charset="0"/>
              </a:rPr>
              <a:t>They must be plain with no logos, badges, no collars, embellishments or patterns.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E213EF3-18B8-4D84-9170-0B7AC3E31BFF}"/>
              </a:ext>
            </a:extLst>
          </p:cNvPr>
          <p:cNvSpPr txBox="1">
            <a:spLocks/>
          </p:cNvSpPr>
          <p:nvPr/>
        </p:nvSpPr>
        <p:spPr>
          <a:xfrm>
            <a:off x="9900964" y="70471"/>
            <a:ext cx="2209849" cy="155225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/>
              <a:t>Side note:</a:t>
            </a:r>
          </a:p>
          <a:p>
            <a:pPr algn="ctr"/>
            <a:r>
              <a:rPr lang="en-GB" sz="2000" dirty="0"/>
              <a:t>The blue PE school jumpers are </a:t>
            </a:r>
            <a:r>
              <a:rPr lang="en-GB" sz="2000" b="1" dirty="0"/>
              <a:t>not</a:t>
            </a:r>
            <a:r>
              <a:rPr lang="en-GB" sz="2000" dirty="0"/>
              <a:t> correct school uniform </a:t>
            </a:r>
          </a:p>
        </p:txBody>
      </p:sp>
    </p:spTree>
    <p:extLst>
      <p:ext uri="{BB962C8B-B14F-4D97-AF65-F5344CB8AC3E}">
        <p14:creationId xmlns:p14="http://schemas.microsoft.com/office/powerpoint/2010/main" val="42537920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5C682F6-64DE-4198-816C-41B417106430}"/>
              </a:ext>
            </a:extLst>
          </p:cNvPr>
          <p:cNvSpPr txBox="1">
            <a:spLocks/>
          </p:cNvSpPr>
          <p:nvPr/>
        </p:nvSpPr>
        <p:spPr>
          <a:xfrm>
            <a:off x="1932271" y="56314"/>
            <a:ext cx="9050695" cy="740119"/>
          </a:xfrm>
          <a:prstGeom prst="rect">
            <a:avLst/>
          </a:prstGeom>
          <a:solidFill>
            <a:srgbClr val="45E3EB"/>
          </a:solidFill>
          <a:ln>
            <a:solidFill>
              <a:srgbClr val="FFFF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u="sng" dirty="0"/>
              <a:t>Year 10 Student Expectations-</a:t>
            </a:r>
          </a:p>
        </p:txBody>
      </p:sp>
      <p:sp>
        <p:nvSpPr>
          <p:cNvPr id="5" name="AutoShape 4" descr="MS Teams Logo | DSMN8">
            <a:extLst>
              <a:ext uri="{FF2B5EF4-FFF2-40B4-BE49-F238E27FC236}">
                <a16:creationId xmlns:a16="http://schemas.microsoft.com/office/drawing/2014/main" id="{5EEB003B-8698-4153-9E9A-A07B86FCEA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78612"/>
            <a:ext cx="3202788" cy="320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4" descr="Teenage Girl Texting On A Mobile Phone | Stock Video | Pond5">
            <a:extLst>
              <a:ext uri="{FF2B5EF4-FFF2-40B4-BE49-F238E27FC236}">
                <a16:creationId xmlns:a16="http://schemas.microsoft.com/office/drawing/2014/main" id="{EA10669E-350D-4478-916A-0474DB1AFB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BB1AF2-B40D-4262-A0C8-0D84A1785AE3}"/>
              </a:ext>
            </a:extLst>
          </p:cNvPr>
          <p:cNvSpPr txBox="1"/>
          <p:nvPr/>
        </p:nvSpPr>
        <p:spPr>
          <a:xfrm>
            <a:off x="364727" y="829776"/>
            <a:ext cx="708110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PUNCTUALITY:</a:t>
            </a:r>
          </a:p>
          <a:p>
            <a:pPr algn="ctr"/>
            <a:endParaRPr lang="en-GB" sz="2400" b="1" i="0" dirty="0">
              <a:solidFill>
                <a:srgbClr val="333333"/>
              </a:solidFill>
              <a:effectLst/>
              <a:latin typeface="Segoe UI" panose="020B0502040204020203" pitchFamily="34" charset="0"/>
            </a:endParaRPr>
          </a:p>
          <a:p>
            <a:r>
              <a:rPr lang="en-GB" sz="2400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Students should be on the school site by </a:t>
            </a:r>
            <a:r>
              <a:rPr lang="en-GB" sz="2400" b="1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8:40am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 each morning. </a:t>
            </a:r>
          </a:p>
          <a:p>
            <a:endParaRPr lang="en-GB" sz="2400" b="0" i="0" dirty="0">
              <a:solidFill>
                <a:srgbClr val="333333"/>
              </a:solidFill>
              <a:effectLst/>
              <a:latin typeface="Segoe UI" panose="020B0502040204020203" pitchFamily="34" charset="0"/>
            </a:endParaRPr>
          </a:p>
          <a:p>
            <a:r>
              <a:rPr lang="en-GB" sz="2400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This is because Collective Worship and AM registration begins at </a:t>
            </a:r>
            <a:r>
              <a:rPr lang="en-GB" sz="2400" b="1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8:50am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. This is much later than most other schools, therefore our school community expects that all students are in full uniform and on time each and every morning.</a:t>
            </a:r>
          </a:p>
          <a:p>
            <a:endParaRPr lang="en-GB" sz="2400" dirty="0">
              <a:solidFill>
                <a:srgbClr val="333333"/>
              </a:solidFill>
              <a:latin typeface="Segoe UI" panose="020B0502040204020203" pitchFamily="34" charset="0"/>
            </a:endParaRPr>
          </a:p>
          <a:p>
            <a:endParaRPr lang="en-GB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1C78CC-114A-4F2C-97ED-567F8216CAA1}"/>
              </a:ext>
            </a:extLst>
          </p:cNvPr>
          <p:cNvSpPr txBox="1"/>
          <p:nvPr/>
        </p:nvSpPr>
        <p:spPr>
          <a:xfrm>
            <a:off x="364727" y="5387434"/>
            <a:ext cx="11258105" cy="120032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333333"/>
                </a:solidFill>
                <a:latin typeface="Segoe UI" panose="020B0502040204020203" pitchFamily="34" charset="0"/>
              </a:rPr>
              <a:t>Concerns</a:t>
            </a:r>
            <a:r>
              <a:rPr lang="en-GB" sz="2400" b="1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:</a:t>
            </a:r>
          </a:p>
          <a:p>
            <a:r>
              <a:rPr lang="en-GB" sz="2400" dirty="0">
                <a:solidFill>
                  <a:srgbClr val="333333"/>
                </a:solidFill>
                <a:latin typeface="Segoe UI" panose="020B0502040204020203" pitchFamily="34" charset="0"/>
              </a:rPr>
              <a:t>If there are s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tudents who are regularly late, Ms Alexander and I will be monitoring this but will be in contact with parents/carers if need be. 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4C49BAD0-153B-4E3D-A150-48E082E47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821" y="989871"/>
            <a:ext cx="3000375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099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5C682F6-64DE-4198-816C-41B417106430}"/>
              </a:ext>
            </a:extLst>
          </p:cNvPr>
          <p:cNvSpPr txBox="1">
            <a:spLocks/>
          </p:cNvSpPr>
          <p:nvPr/>
        </p:nvSpPr>
        <p:spPr>
          <a:xfrm>
            <a:off x="1932271" y="56314"/>
            <a:ext cx="9050695" cy="740119"/>
          </a:xfrm>
          <a:prstGeom prst="rect">
            <a:avLst/>
          </a:prstGeom>
          <a:solidFill>
            <a:srgbClr val="45E3EB"/>
          </a:solidFill>
          <a:ln>
            <a:solidFill>
              <a:srgbClr val="FFFF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u="sng" dirty="0"/>
              <a:t>Year 10 Student Expectations-</a:t>
            </a:r>
          </a:p>
        </p:txBody>
      </p:sp>
      <p:sp>
        <p:nvSpPr>
          <p:cNvPr id="5" name="AutoShape 4" descr="MS Teams Logo | DSMN8">
            <a:extLst>
              <a:ext uri="{FF2B5EF4-FFF2-40B4-BE49-F238E27FC236}">
                <a16:creationId xmlns:a16="http://schemas.microsoft.com/office/drawing/2014/main" id="{5EEB003B-8698-4153-9E9A-A07B86FCEA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78612"/>
            <a:ext cx="3202788" cy="320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4" descr="Teenage Girl Texting On A Mobile Phone | Stock Video | Pond5">
            <a:extLst>
              <a:ext uri="{FF2B5EF4-FFF2-40B4-BE49-F238E27FC236}">
                <a16:creationId xmlns:a16="http://schemas.microsoft.com/office/drawing/2014/main" id="{EA10669E-350D-4478-916A-0474DB1AFB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2D14A0-2B33-4999-99F8-83E5A5350BBE}"/>
              </a:ext>
            </a:extLst>
          </p:cNvPr>
          <p:cNvSpPr txBox="1"/>
          <p:nvPr/>
        </p:nvSpPr>
        <p:spPr>
          <a:xfrm>
            <a:off x="154709" y="930904"/>
            <a:ext cx="8600337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ATTENDANCE:</a:t>
            </a:r>
          </a:p>
          <a:p>
            <a:pPr algn="ctr"/>
            <a:endParaRPr lang="en-GB" sz="2400" b="1" i="0" dirty="0">
              <a:solidFill>
                <a:srgbClr val="333333"/>
              </a:solidFill>
              <a:effectLst/>
              <a:latin typeface="Segoe UI" panose="020B0502040204020203" pitchFamily="34" charset="0"/>
            </a:endParaRPr>
          </a:p>
          <a:p>
            <a:r>
              <a:rPr lang="en-GB" sz="2800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As we are all already aware of the significant impact that </a:t>
            </a:r>
            <a:r>
              <a:rPr lang="en-GB" sz="2800" dirty="0">
                <a:solidFill>
                  <a:srgbClr val="333333"/>
                </a:solidFill>
                <a:latin typeface="Segoe UI" panose="020B0502040204020203" pitchFamily="34" charset="0"/>
              </a:rPr>
              <a:t>low attendance can have on student’s progress and outcomes, we will be highly emphasising the importance of their attendance. Especially as they are now entering their GCSE year. </a:t>
            </a:r>
          </a:p>
          <a:p>
            <a:endParaRPr lang="en-GB" sz="2800" dirty="0">
              <a:solidFill>
                <a:srgbClr val="333333"/>
              </a:solidFill>
              <a:highlight>
                <a:srgbClr val="FFFF00"/>
              </a:highlight>
              <a:latin typeface="Segoe UI" panose="020B0502040204020203" pitchFamily="34" charset="0"/>
            </a:endParaRPr>
          </a:p>
          <a:p>
            <a:r>
              <a:rPr lang="en-GB" sz="2800" dirty="0">
                <a:solidFill>
                  <a:srgbClr val="333333"/>
                </a:solidFill>
                <a:highlight>
                  <a:srgbClr val="FFFF00"/>
                </a:highlight>
                <a:latin typeface="Segoe UI" panose="020B0502040204020203" pitchFamily="34" charset="0"/>
              </a:rPr>
              <a:t>A</a:t>
            </a:r>
            <a:r>
              <a:rPr lang="en-GB" sz="2800" b="0" i="0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Segoe UI" panose="020B0502040204020203" pitchFamily="34" charset="0"/>
              </a:rPr>
              <a:t>ttendance must be high, consistent</a:t>
            </a:r>
            <a:r>
              <a:rPr lang="en-GB" sz="2800" dirty="0">
                <a:solidFill>
                  <a:srgbClr val="333333"/>
                </a:solidFill>
                <a:highlight>
                  <a:srgbClr val="FFFF00"/>
                </a:highlight>
                <a:latin typeface="Segoe UI" panose="020B0502040204020203" pitchFamily="34" charset="0"/>
              </a:rPr>
              <a:t> and above </a:t>
            </a:r>
            <a:r>
              <a:rPr lang="en-GB" sz="2800" b="1" i="0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Segoe UI" panose="020B0502040204020203" pitchFamily="34" charset="0"/>
              </a:rPr>
              <a:t>96%</a:t>
            </a:r>
            <a:r>
              <a:rPr lang="en-GB" sz="2800" dirty="0">
                <a:solidFill>
                  <a:srgbClr val="333333"/>
                </a:solidFill>
                <a:highlight>
                  <a:srgbClr val="FFFF00"/>
                </a:highlight>
                <a:latin typeface="Segoe UI" panose="020B0502040204020203" pitchFamily="34" charset="0"/>
              </a:rPr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97EA97-3033-4819-8E95-DD0E6DA18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4694" y="1711526"/>
            <a:ext cx="3102949" cy="20678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4A5C71-4F89-4103-883F-E2EDE504BA74}"/>
              </a:ext>
            </a:extLst>
          </p:cNvPr>
          <p:cNvSpPr txBox="1"/>
          <p:nvPr/>
        </p:nvSpPr>
        <p:spPr>
          <a:xfrm>
            <a:off x="0" y="5279059"/>
            <a:ext cx="12192000" cy="120032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333333"/>
                </a:solidFill>
                <a:latin typeface="Segoe UI" panose="020B0502040204020203" pitchFamily="34" charset="0"/>
              </a:rPr>
              <a:t>Concerns</a:t>
            </a:r>
            <a:r>
              <a:rPr lang="en-GB" sz="2400" b="1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:</a:t>
            </a:r>
          </a:p>
          <a:p>
            <a:r>
              <a:rPr lang="en-GB" sz="2400" dirty="0">
                <a:solidFill>
                  <a:srgbClr val="333333"/>
                </a:solidFill>
                <a:latin typeface="Segoe UI" panose="020B0502040204020203" pitchFamily="34" charset="0"/>
              </a:rPr>
              <a:t>If there are s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tudents who are regularly </a:t>
            </a:r>
            <a:r>
              <a:rPr lang="en-GB" sz="2400" dirty="0">
                <a:solidFill>
                  <a:srgbClr val="333333"/>
                </a:solidFill>
                <a:latin typeface="Segoe UI" panose="020B0502040204020203" pitchFamily="34" charset="0"/>
              </a:rPr>
              <a:t>absent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, Ms </a:t>
            </a:r>
            <a:r>
              <a:rPr lang="en-GB" sz="2400" dirty="0">
                <a:solidFill>
                  <a:srgbClr val="333333"/>
                </a:solidFill>
                <a:latin typeface="Segoe UI" panose="020B0502040204020203" pitchFamily="34" charset="0"/>
              </a:rPr>
              <a:t>Alexander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 and I will be monitoring this but will be in contact with parents/carers if need be. </a:t>
            </a:r>
          </a:p>
        </p:txBody>
      </p:sp>
    </p:spTree>
    <p:extLst>
      <p:ext uri="{BB962C8B-B14F-4D97-AF65-F5344CB8AC3E}">
        <p14:creationId xmlns:p14="http://schemas.microsoft.com/office/powerpoint/2010/main" val="39556922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5C682F6-64DE-4198-816C-41B417106430}"/>
              </a:ext>
            </a:extLst>
          </p:cNvPr>
          <p:cNvSpPr txBox="1">
            <a:spLocks/>
          </p:cNvSpPr>
          <p:nvPr/>
        </p:nvSpPr>
        <p:spPr>
          <a:xfrm>
            <a:off x="1932271" y="56314"/>
            <a:ext cx="9050695" cy="740119"/>
          </a:xfrm>
          <a:prstGeom prst="rect">
            <a:avLst/>
          </a:prstGeom>
          <a:solidFill>
            <a:srgbClr val="45E3EB"/>
          </a:solidFill>
          <a:ln>
            <a:solidFill>
              <a:srgbClr val="FFFF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u="sng" dirty="0"/>
              <a:t>Year 10 Student Expectations-</a:t>
            </a:r>
          </a:p>
        </p:txBody>
      </p:sp>
      <p:sp>
        <p:nvSpPr>
          <p:cNvPr id="5" name="AutoShape 4" descr="MS Teams Logo | DSMN8">
            <a:extLst>
              <a:ext uri="{FF2B5EF4-FFF2-40B4-BE49-F238E27FC236}">
                <a16:creationId xmlns:a16="http://schemas.microsoft.com/office/drawing/2014/main" id="{5EEB003B-8698-4153-9E9A-A07B86FCEA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78612"/>
            <a:ext cx="3202788" cy="320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4" descr="Teenage Girl Texting On A Mobile Phone | Stock Video | Pond5">
            <a:extLst>
              <a:ext uri="{FF2B5EF4-FFF2-40B4-BE49-F238E27FC236}">
                <a16:creationId xmlns:a16="http://schemas.microsoft.com/office/drawing/2014/main" id="{EA10669E-350D-4478-916A-0474DB1AFB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B45FC7-08B0-4056-A748-26780EFF4AD6}"/>
              </a:ext>
            </a:extLst>
          </p:cNvPr>
          <p:cNvSpPr txBox="1"/>
          <p:nvPr/>
        </p:nvSpPr>
        <p:spPr>
          <a:xfrm>
            <a:off x="176979" y="919132"/>
            <a:ext cx="7854562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SOCIAL MEDIA:</a:t>
            </a:r>
          </a:p>
          <a:p>
            <a:r>
              <a:rPr lang="en-GB" sz="2000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We support all parent/carers who ensure that their child uses social media safely, legally and respectfully outside of school hours.</a:t>
            </a:r>
            <a:br>
              <a:rPr lang="en-GB" sz="2000" dirty="0"/>
            </a:br>
            <a:br>
              <a:rPr lang="en-GB" sz="2000" dirty="0"/>
            </a:br>
            <a:r>
              <a:rPr lang="en-GB" sz="2400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Should it be brought to the attention of the school that a </a:t>
            </a:r>
            <a:r>
              <a:rPr lang="en-GB" sz="2400" b="1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student (or adult)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 has used </a:t>
            </a:r>
            <a:r>
              <a:rPr lang="en-GB" sz="2400" b="1" i="0" u="sng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any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 form of social media to bully, humiliate, intimidate, threaten, discriminate against, harass another member of our school community. Or has encouraged others to do so. Then </a:t>
            </a:r>
            <a:r>
              <a:rPr lang="en-GB" sz="2400" b="1" i="0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Segoe UI" panose="020B0502040204020203" pitchFamily="34" charset="0"/>
              </a:rPr>
              <a:t>the school will investigate this and, if appropriate, will pass the findings of the investigation to the police for further action.</a:t>
            </a:r>
            <a:br>
              <a:rPr lang="en-GB" sz="2000" b="1" dirty="0">
                <a:highlight>
                  <a:srgbClr val="FFFF00"/>
                </a:highlight>
              </a:rPr>
            </a:br>
            <a:br>
              <a:rPr lang="en-GB" sz="2000" dirty="0"/>
            </a:br>
            <a:r>
              <a:rPr lang="en-GB" sz="2000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This includes creating fake social media accounts purporting to be from the victim, baiting accounts designed to encourage large followings, uploading any image, recording or video of a member of our school community without their permission. </a:t>
            </a:r>
            <a:endParaRPr lang="en-GB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F26C09-7B32-4BA2-B0BF-D32338643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2017" y="247185"/>
            <a:ext cx="1824602" cy="1824068"/>
          </a:xfrm>
          <a:prstGeom prst="rect">
            <a:avLst/>
          </a:prstGeom>
        </p:spPr>
      </p:pic>
      <p:pic>
        <p:nvPicPr>
          <p:cNvPr id="7170" name="Picture 2" descr="WhatsApp Logo PNG Vector (EPS) Free Download">
            <a:extLst>
              <a:ext uri="{FF2B5EF4-FFF2-40B4-BE49-F238E27FC236}">
                <a16:creationId xmlns:a16="http://schemas.microsoft.com/office/drawing/2014/main" id="{84D49E5D-C0AB-4668-9CF2-EC3830CA6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789" y="723005"/>
            <a:ext cx="1735649" cy="187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C3CB8640-F8E2-4154-AC01-375D8C8EF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209" y="2705489"/>
            <a:ext cx="28575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0933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5C682F6-64DE-4198-816C-41B417106430}"/>
              </a:ext>
            </a:extLst>
          </p:cNvPr>
          <p:cNvSpPr txBox="1">
            <a:spLocks/>
          </p:cNvSpPr>
          <p:nvPr/>
        </p:nvSpPr>
        <p:spPr>
          <a:xfrm>
            <a:off x="1869518" y="39455"/>
            <a:ext cx="9050695" cy="740119"/>
          </a:xfrm>
          <a:prstGeom prst="rect">
            <a:avLst/>
          </a:prstGeom>
          <a:solidFill>
            <a:srgbClr val="45E3EB"/>
          </a:solidFill>
          <a:ln>
            <a:solidFill>
              <a:srgbClr val="FFFF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u="sng" dirty="0"/>
              <a:t>Year 10 Student Expectations-</a:t>
            </a:r>
          </a:p>
        </p:txBody>
      </p:sp>
      <p:sp>
        <p:nvSpPr>
          <p:cNvPr id="5" name="AutoShape 4" descr="MS Teams Logo | DSMN8">
            <a:extLst>
              <a:ext uri="{FF2B5EF4-FFF2-40B4-BE49-F238E27FC236}">
                <a16:creationId xmlns:a16="http://schemas.microsoft.com/office/drawing/2014/main" id="{5EEB003B-8698-4153-9E9A-A07B86FCEA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78612"/>
            <a:ext cx="3202788" cy="320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8C141C-D1E6-44CF-985C-C141D1B6906B}"/>
              </a:ext>
            </a:extLst>
          </p:cNvPr>
          <p:cNvSpPr txBox="1"/>
          <p:nvPr/>
        </p:nvSpPr>
        <p:spPr>
          <a:xfrm>
            <a:off x="0" y="5428915"/>
            <a:ext cx="1226581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002060"/>
                </a:solidFill>
                <a:effectLst/>
                <a:latin typeface="Segoe UI" panose="020B0502040204020203" pitchFamily="34" charset="0"/>
              </a:rPr>
              <a:t>I</a:t>
            </a:r>
            <a:r>
              <a:rPr lang="en-GB" b="1" i="0" dirty="0">
                <a:solidFill>
                  <a:srgbClr val="002060"/>
                </a:solidFill>
                <a:effectLst/>
                <a:latin typeface="Segoe UI" panose="020B0502040204020203" pitchFamily="34" charset="0"/>
              </a:rPr>
              <a:t>f any device has been used to film, record or take an image of any member of our school community (or been used maliciously) it will be confiscated for 5 schools days whilst an investigation is carried out.</a:t>
            </a:r>
            <a:r>
              <a:rPr lang="en-GB" b="0" i="0" dirty="0">
                <a:solidFill>
                  <a:srgbClr val="002060"/>
                </a:solidFill>
                <a:effectLst/>
                <a:latin typeface="Segoe UI" panose="020B0502040204020203" pitchFamily="34" charset="0"/>
              </a:rPr>
              <a:t> This will also involve the school exercising its right to </a:t>
            </a:r>
            <a:r>
              <a:rPr lang="en-GB" b="1" i="0" dirty="0">
                <a:solidFill>
                  <a:srgbClr val="002060"/>
                </a:solidFill>
                <a:effectLst/>
                <a:latin typeface="Segoe UI" panose="020B0502040204020203" pitchFamily="34" charset="0"/>
              </a:rPr>
              <a:t>examine the contents of the device</a:t>
            </a:r>
            <a:r>
              <a:rPr lang="en-GB" b="0" i="0" dirty="0">
                <a:solidFill>
                  <a:srgbClr val="002060"/>
                </a:solidFill>
                <a:effectLst/>
                <a:latin typeface="Segoe UI" panose="020B0502040204020203" pitchFamily="34" charset="0"/>
              </a:rPr>
              <a:t>. Should any content, found on the device, be malicious; illegal; discriminatory; or be harassing or intimidatory in nature. Then the school will pass the device to the </a:t>
            </a:r>
            <a:r>
              <a:rPr lang="en-GB" b="1" i="0" dirty="0">
                <a:solidFill>
                  <a:srgbClr val="002060"/>
                </a:solidFill>
                <a:effectLst/>
                <a:latin typeface="Segoe UI" panose="020B0502040204020203" pitchFamily="34" charset="0"/>
              </a:rPr>
              <a:t>police </a:t>
            </a:r>
            <a:r>
              <a:rPr lang="en-GB" b="0" i="0" dirty="0">
                <a:solidFill>
                  <a:srgbClr val="002060"/>
                </a:solidFill>
                <a:effectLst/>
                <a:latin typeface="Segoe UI" panose="020B0502040204020203" pitchFamily="34" charset="0"/>
              </a:rPr>
              <a:t>for further action.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4879D5-6307-4DCD-B5B3-9389BB54D7E5}"/>
              </a:ext>
            </a:extLst>
          </p:cNvPr>
          <p:cNvSpPr txBox="1"/>
          <p:nvPr/>
        </p:nvSpPr>
        <p:spPr>
          <a:xfrm>
            <a:off x="578670" y="1033982"/>
            <a:ext cx="7929384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MOBILE DEVICES &amp; EARBUDS/AIRPODS:</a:t>
            </a:r>
          </a:p>
          <a:p>
            <a:pPr algn="ctr"/>
            <a:endParaRPr lang="en-GB" b="1" i="0" dirty="0">
              <a:solidFill>
                <a:srgbClr val="333333"/>
              </a:solidFill>
              <a:effectLst/>
              <a:latin typeface="Segoe UI" panose="020B0502040204020203" pitchFamily="34" charset="0"/>
            </a:endParaRPr>
          </a:p>
          <a:p>
            <a:r>
              <a:rPr lang="en-GB" sz="2000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The school's mobile device policy (Phones and Smart Watches) is reasonable and clear. Students may bring a mobile device to school </a:t>
            </a:r>
            <a:r>
              <a:rPr lang="en-GB" sz="2000" b="1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but it must not be used, be seen or be heard on </a:t>
            </a:r>
            <a:r>
              <a:rPr lang="en-GB" sz="2000" b="1" i="0" u="sng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any</a:t>
            </a:r>
            <a:r>
              <a:rPr lang="en-GB" sz="2000" b="1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 part of the school premises</a:t>
            </a:r>
            <a:r>
              <a:rPr lang="en-GB" sz="2000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. </a:t>
            </a:r>
            <a:r>
              <a:rPr lang="en-GB" sz="2000" b="0" i="0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Segoe UI" panose="020B0502040204020203" pitchFamily="34" charset="0"/>
              </a:rPr>
              <a:t>Should a student breach this expectation the device is </a:t>
            </a:r>
            <a:r>
              <a:rPr lang="en-GB" sz="2000" b="1" i="0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Segoe UI" panose="020B0502040204020203" pitchFamily="34" charset="0"/>
              </a:rPr>
              <a:t>confiscated for 24hrs </a:t>
            </a:r>
            <a:r>
              <a:rPr lang="en-GB" sz="2000" b="0" i="0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Segoe UI" panose="020B0502040204020203" pitchFamily="34" charset="0"/>
              </a:rPr>
              <a:t>and must be collected by a parent/carer. </a:t>
            </a:r>
            <a:br>
              <a:rPr lang="en-GB" sz="2000" dirty="0">
                <a:highlight>
                  <a:srgbClr val="FFFF00"/>
                </a:highlight>
              </a:rPr>
            </a:br>
            <a:br>
              <a:rPr lang="en-GB" sz="2000" dirty="0"/>
            </a:br>
            <a:r>
              <a:rPr lang="en-GB" sz="2000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Equally any student wearing </a:t>
            </a:r>
            <a:r>
              <a:rPr lang="en-GB" sz="2000" b="1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earbuds (air pods etc.)</a:t>
            </a:r>
            <a:r>
              <a:rPr lang="en-GB" sz="2000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 on the school site will have them confiscated along with the </a:t>
            </a:r>
            <a:r>
              <a:rPr lang="en-GB" sz="2000" b="1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attached/paired mobile</a:t>
            </a:r>
            <a:r>
              <a:rPr lang="en-GB" sz="2000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 for the usual 24hr period.</a:t>
            </a:r>
          </a:p>
        </p:txBody>
      </p:sp>
      <p:sp>
        <p:nvSpPr>
          <p:cNvPr id="8" name="AutoShape 4" descr="Teenage Girl Texting On A Mobile Phone | Stock Video | Pond5">
            <a:extLst>
              <a:ext uri="{FF2B5EF4-FFF2-40B4-BE49-F238E27FC236}">
                <a16:creationId xmlns:a16="http://schemas.microsoft.com/office/drawing/2014/main" id="{EA10669E-350D-4478-916A-0474DB1AFB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28" name="Picture 8">
            <a:extLst>
              <a:ext uri="{FF2B5EF4-FFF2-40B4-BE49-F238E27FC236}">
                <a16:creationId xmlns:a16="http://schemas.microsoft.com/office/drawing/2014/main" id="{34FAB71B-899A-4940-93B2-BC7C891DC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604" y="2523268"/>
            <a:ext cx="2056642" cy="290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irPods are the most-wanted holiday gift for teens, and they're on sale for  Black Friday - BGR">
            <a:extLst>
              <a:ext uri="{FF2B5EF4-FFF2-40B4-BE49-F238E27FC236}">
                <a16:creationId xmlns:a16="http://schemas.microsoft.com/office/drawing/2014/main" id="{C3F4EB78-9B23-4085-9731-3332A2D0D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270" y="650644"/>
            <a:ext cx="3136192" cy="176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1766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Emerge Isotonic Sport Drink Cherry 12 x 500ml">
            <a:extLst>
              <a:ext uri="{FF2B5EF4-FFF2-40B4-BE49-F238E27FC236}">
                <a16:creationId xmlns:a16="http://schemas.microsoft.com/office/drawing/2014/main" id="{5581D89A-2054-4782-87EA-E25906F7E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2686"/>
            <a:ext cx="468153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5C682F6-64DE-4198-816C-41B417106430}"/>
              </a:ext>
            </a:extLst>
          </p:cNvPr>
          <p:cNvSpPr txBox="1">
            <a:spLocks/>
          </p:cNvSpPr>
          <p:nvPr/>
        </p:nvSpPr>
        <p:spPr>
          <a:xfrm>
            <a:off x="1932271" y="56314"/>
            <a:ext cx="9050695" cy="740119"/>
          </a:xfrm>
          <a:prstGeom prst="rect">
            <a:avLst/>
          </a:prstGeom>
          <a:solidFill>
            <a:srgbClr val="45E3EB"/>
          </a:solidFill>
          <a:ln>
            <a:solidFill>
              <a:srgbClr val="FFFF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u="sng" dirty="0"/>
              <a:t>Year 10 Student Expectations-</a:t>
            </a:r>
          </a:p>
        </p:txBody>
      </p:sp>
      <p:sp>
        <p:nvSpPr>
          <p:cNvPr id="5" name="AutoShape 4" descr="MS Teams Logo | DSMN8">
            <a:extLst>
              <a:ext uri="{FF2B5EF4-FFF2-40B4-BE49-F238E27FC236}">
                <a16:creationId xmlns:a16="http://schemas.microsoft.com/office/drawing/2014/main" id="{5EEB003B-8698-4153-9E9A-A07B86FCEA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80445" y="-650494"/>
            <a:ext cx="6915716" cy="691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MS Teams Logo | DSMN8">
            <a:extLst>
              <a:ext uri="{FF2B5EF4-FFF2-40B4-BE49-F238E27FC236}">
                <a16:creationId xmlns:a16="http://schemas.microsoft.com/office/drawing/2014/main" id="{7C2E427B-890D-4F0E-B04A-964F9D4DAE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94310" y="285647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F4895063-BE0F-4BB5-880C-B56E66E86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79" y="129557"/>
            <a:ext cx="1958449" cy="270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ow to reduce eating junk foods? ~ Anuradha Sridharan">
            <a:extLst>
              <a:ext uri="{FF2B5EF4-FFF2-40B4-BE49-F238E27FC236}">
                <a16:creationId xmlns:a16="http://schemas.microsoft.com/office/drawing/2014/main" id="{14D21C21-4030-4D3E-BF06-5F99954E9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345" y="796432"/>
            <a:ext cx="3328800" cy="412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A520E4-C98D-4A73-A4B1-900C43840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2593" y="715752"/>
            <a:ext cx="2769360" cy="2769360"/>
          </a:xfrm>
          <a:prstGeom prst="rect">
            <a:avLst/>
          </a:prstGeom>
        </p:spPr>
      </p:pic>
      <p:pic>
        <p:nvPicPr>
          <p:cNvPr id="3078" name="Picture 6" descr="Time to level up">
            <a:extLst>
              <a:ext uri="{FF2B5EF4-FFF2-40B4-BE49-F238E27FC236}">
                <a16:creationId xmlns:a16="http://schemas.microsoft.com/office/drawing/2014/main" id="{A795BE42-7EF0-4782-842F-7A4270B7D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232" y="3945597"/>
            <a:ext cx="3994445" cy="24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5AAA925-83AA-4313-BB16-279B467832E8}"/>
              </a:ext>
            </a:extLst>
          </p:cNvPr>
          <p:cNvSpPr txBox="1"/>
          <p:nvPr/>
        </p:nvSpPr>
        <p:spPr>
          <a:xfrm>
            <a:off x="5323118" y="1100309"/>
            <a:ext cx="316228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002060"/>
                </a:solidFill>
                <a:effectLst/>
                <a:latin typeface="Segoe UI" panose="020B0502040204020203" pitchFamily="34" charset="0"/>
              </a:rPr>
              <a:t>I</a:t>
            </a:r>
            <a:r>
              <a:rPr lang="en-GB" b="1" i="0" dirty="0">
                <a:solidFill>
                  <a:srgbClr val="002060"/>
                </a:solidFill>
                <a:effectLst/>
                <a:latin typeface="Segoe UI" panose="020B0502040204020203" pitchFamily="34" charset="0"/>
              </a:rPr>
              <a:t>f a student is seen with an energy drink, it will be confiscated and thrown away. Mr Moriarty has already communicated to students and parents/carers that they are not to be bought to school previously.</a:t>
            </a:r>
          </a:p>
          <a:p>
            <a:r>
              <a:rPr lang="en-GB" b="1" i="0" dirty="0">
                <a:solidFill>
                  <a:srgbClr val="002060"/>
                </a:solidFill>
                <a:effectLst/>
                <a:latin typeface="Segoe UI" panose="020B0502040204020203" pitchFamily="34" charset="0"/>
              </a:rPr>
              <a:t> </a:t>
            </a:r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10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MS Teams Logo | DSMN8">
            <a:extLst>
              <a:ext uri="{FF2B5EF4-FFF2-40B4-BE49-F238E27FC236}">
                <a16:creationId xmlns:a16="http://schemas.microsoft.com/office/drawing/2014/main" id="{5EEB003B-8698-4153-9E9A-A07B86FCEA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78612"/>
            <a:ext cx="3202788" cy="320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0E3D3AA-8EBF-4D97-B75F-0B667AB441EC}"/>
              </a:ext>
            </a:extLst>
          </p:cNvPr>
          <p:cNvSpPr txBox="1">
            <a:spLocks/>
          </p:cNvSpPr>
          <p:nvPr/>
        </p:nvSpPr>
        <p:spPr>
          <a:xfrm>
            <a:off x="685800" y="93516"/>
            <a:ext cx="10515600" cy="1450987"/>
          </a:xfrm>
          <a:prstGeom prst="rect">
            <a:avLst/>
          </a:prstGeom>
          <a:ln w="38100">
            <a:solidFill>
              <a:srgbClr val="FFFF00"/>
            </a:solidFill>
          </a:ln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How do we help your child to </a:t>
            </a:r>
            <a:r>
              <a:rPr lang="en-GB" b="1" dirty="0">
                <a:solidFill>
                  <a:srgbClr val="C00000"/>
                </a:solidFill>
              </a:rPr>
              <a:t>be the best that they can be</a:t>
            </a:r>
            <a:r>
              <a:rPr lang="en-GB" b="1" dirty="0"/>
              <a:t> in their GCSE years?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A07B23C-AA42-4063-B059-F0890B679F0C}"/>
              </a:ext>
            </a:extLst>
          </p:cNvPr>
          <p:cNvSpPr txBox="1">
            <a:spLocks/>
          </p:cNvSpPr>
          <p:nvPr/>
        </p:nvSpPr>
        <p:spPr>
          <a:xfrm>
            <a:off x="468703" y="1718953"/>
            <a:ext cx="10515600" cy="50284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sz="3200" dirty="0"/>
              <a:t>High quality </a:t>
            </a:r>
            <a:r>
              <a:rPr lang="en-GB" sz="3200" b="1" dirty="0"/>
              <a:t>teaching and learning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sz="3200" b="1" dirty="0"/>
              <a:t>Revision and intervention </a:t>
            </a:r>
            <a:r>
              <a:rPr lang="en-GB" sz="3200" dirty="0"/>
              <a:t>programmes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sz="3200" b="1" dirty="0"/>
              <a:t>Mock Exams </a:t>
            </a:r>
            <a:r>
              <a:rPr lang="en-GB" sz="3200" dirty="0"/>
              <a:t>that ensure exam readiness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sz="3200" b="1" dirty="0"/>
              <a:t>Revision strategies and support </a:t>
            </a:r>
            <a:r>
              <a:rPr lang="en-GB" sz="3200" dirty="0"/>
              <a:t>in Form Time/ Year Team Meetings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sz="3200" b="1" dirty="0"/>
              <a:t>Revision resources </a:t>
            </a:r>
            <a:r>
              <a:rPr lang="en-GB" sz="3200" dirty="0"/>
              <a:t>available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sz="3200" b="1" dirty="0"/>
              <a:t>Consistent communication </a:t>
            </a:r>
            <a:r>
              <a:rPr lang="en-GB" sz="3200" dirty="0"/>
              <a:t>with parents/carers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sz="3200" dirty="0"/>
              <a:t>24 hour access to resources/lessons via </a:t>
            </a:r>
            <a:r>
              <a:rPr lang="en-GB" sz="3200" b="1" dirty="0"/>
              <a:t>Teams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97ED21-491D-4396-8E8D-0F1BCDBDB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3356" y="1605262"/>
            <a:ext cx="1680912" cy="16809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548BCC-2E33-4F1A-8C6D-885366F65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32" y="1592825"/>
            <a:ext cx="1934150" cy="14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7872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5C682F6-64DE-4198-816C-41B417106430}"/>
              </a:ext>
            </a:extLst>
          </p:cNvPr>
          <p:cNvSpPr txBox="1">
            <a:spLocks/>
          </p:cNvSpPr>
          <p:nvPr/>
        </p:nvSpPr>
        <p:spPr>
          <a:xfrm>
            <a:off x="3861734" y="8552"/>
            <a:ext cx="4468531" cy="740119"/>
          </a:xfrm>
          <a:prstGeom prst="rect">
            <a:avLst/>
          </a:prstGeom>
          <a:solidFill>
            <a:srgbClr val="45E3EB"/>
          </a:solidFill>
          <a:ln>
            <a:solidFill>
              <a:srgbClr val="FFFF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u="sng" dirty="0"/>
              <a:t>Exams 2026! </a:t>
            </a:r>
          </a:p>
        </p:txBody>
      </p:sp>
      <p:sp>
        <p:nvSpPr>
          <p:cNvPr id="5" name="AutoShape 4" descr="MS Teams Logo | DSMN8">
            <a:extLst>
              <a:ext uri="{FF2B5EF4-FFF2-40B4-BE49-F238E27FC236}">
                <a16:creationId xmlns:a16="http://schemas.microsoft.com/office/drawing/2014/main" id="{5EEB003B-8698-4153-9E9A-A07B86FCEA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78612"/>
            <a:ext cx="3202788" cy="320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C2077A-AE3B-40E3-8534-A8F4558787EA}"/>
              </a:ext>
            </a:extLst>
          </p:cNvPr>
          <p:cNvSpPr txBox="1"/>
          <p:nvPr/>
        </p:nvSpPr>
        <p:spPr>
          <a:xfrm>
            <a:off x="-1" y="1613405"/>
            <a:ext cx="121330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242424"/>
                </a:solidFill>
                <a:latin typeface="-apple-system"/>
              </a:rPr>
              <a:t>below of students who are elated and joyful and most of all proud of all that they have achieved. </a:t>
            </a:r>
            <a:r>
              <a:rPr lang="en-GB" sz="2800" b="1" dirty="0">
                <a:solidFill>
                  <a:srgbClr val="242424"/>
                </a:solidFill>
                <a:highlight>
                  <a:srgbClr val="FFFF00"/>
                </a:highlight>
                <a:latin typeface="-apple-system"/>
              </a:rPr>
              <a:t>Together we can make this happen! </a:t>
            </a:r>
            <a:endParaRPr lang="en-GB" sz="2800" b="1" dirty="0">
              <a:highlight>
                <a:srgbClr val="FFFF00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D7C239-7F5C-4701-8C0F-740CF265869F}"/>
              </a:ext>
            </a:extLst>
          </p:cNvPr>
          <p:cNvSpPr txBox="1"/>
          <p:nvPr/>
        </p:nvSpPr>
        <p:spPr>
          <a:xfrm>
            <a:off x="0" y="748671"/>
            <a:ext cx="121330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242424"/>
                </a:solidFill>
                <a:latin typeface="-apple-system"/>
              </a:rPr>
              <a:t>We as a team have such high expectations for this amazing year group. We really hope that in 2026, we can show you such positive images such as the ones </a:t>
            </a:r>
            <a:endParaRPr lang="en-GB" sz="28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136B642-FBD4-485E-BD20-51CB49D15C01}"/>
              </a:ext>
            </a:extLst>
          </p:cNvPr>
          <p:cNvSpPr txBox="1">
            <a:spLocks/>
          </p:cNvSpPr>
          <p:nvPr/>
        </p:nvSpPr>
        <p:spPr>
          <a:xfrm>
            <a:off x="1752385" y="3429000"/>
            <a:ext cx="8687230" cy="3050388"/>
          </a:xfrm>
          <a:prstGeom prst="rect">
            <a:avLst/>
          </a:prstGeom>
          <a:solidFill>
            <a:srgbClr val="FF00FF"/>
          </a:solidFill>
          <a:ln>
            <a:solidFill>
              <a:srgbClr val="FFFF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u="sng" dirty="0"/>
              <a:t>Useful contacts for year 10</a:t>
            </a:r>
          </a:p>
          <a:p>
            <a:endParaRPr lang="en-GB" sz="2400" b="1" u="sng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b="1" dirty="0">
                <a:latin typeface="+mn-lt"/>
                <a:cs typeface="Arial" panose="020B0604020202020204" pitchFamily="34" charset="0"/>
              </a:rPr>
              <a:t>Main office: </a:t>
            </a:r>
            <a:r>
              <a:rPr lang="en-GB" sz="2400" b="0" i="0" dirty="0">
                <a:solidFill>
                  <a:srgbClr val="13365B"/>
                </a:solidFill>
                <a:effectLst/>
                <a:latin typeface="+mn-lt"/>
                <a:cs typeface="Arial" panose="020B0604020202020204" pitchFamily="34" charset="0"/>
              </a:rPr>
              <a:t> </a:t>
            </a:r>
            <a:r>
              <a:rPr lang="en-GB" sz="2400" b="0" i="0" u="sng" dirty="0">
                <a:solidFill>
                  <a:srgbClr val="17497B"/>
                </a:solidFill>
                <a:effectLst/>
                <a:latin typeface="+mn-lt"/>
                <a:cs typeface="Arial" panose="020B0604020202020204" pitchFamily="34" charset="0"/>
                <a:hlinkClick r:id="rId3"/>
              </a:rPr>
              <a:t>mail@stahigh.org</a:t>
            </a:r>
            <a:r>
              <a:rPr lang="en-GB" sz="2400" u="sng" dirty="0">
                <a:solidFill>
                  <a:srgbClr val="17497B"/>
                </a:solidFill>
                <a:latin typeface="+mn-lt"/>
                <a:cs typeface="Arial" panose="020B0604020202020204" pitchFamily="34" charset="0"/>
              </a:rPr>
              <a:t>   </a:t>
            </a:r>
            <a:r>
              <a:rPr lang="en-GB" sz="2400" i="0" u="none" strike="noStrike" dirty="0">
                <a:effectLst/>
                <a:latin typeface="+mn-lt"/>
                <a:cs typeface="Arial" panose="020B0604020202020204" pitchFamily="34" charset="0"/>
              </a:rPr>
              <a:t>Telephone: </a:t>
            </a:r>
            <a:r>
              <a:rPr lang="en-GB" sz="2400" b="0" i="0" dirty="0">
                <a:effectLst/>
                <a:latin typeface="+mn-lt"/>
                <a:cs typeface="Arial" panose="020B0604020202020204" pitchFamily="34" charset="0"/>
              </a:rPr>
              <a:t>020 7328 3434 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b="0" i="0" dirty="0">
              <a:effectLst/>
              <a:latin typeface="+mn-lt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latin typeface="+mn-lt"/>
                <a:cs typeface="Arial" panose="020B0604020202020204" pitchFamily="34" charset="0"/>
              </a:rPr>
              <a:t>Headteacher: 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Ms Kelly </a:t>
            </a:r>
            <a:r>
              <a:rPr lang="en-GB" sz="240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hlinkClick r:id="rId4"/>
              </a:rPr>
              <a:t>rkelly@stahigh.org</a:t>
            </a:r>
            <a:endParaRPr lang="en-GB" sz="24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b="1" dirty="0">
                <a:latin typeface="+mn-lt"/>
                <a:cs typeface="Arial" panose="020B0604020202020204" pitchFamily="34" charset="0"/>
              </a:rPr>
              <a:t>Director of Learning: 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Ms Hill </a:t>
            </a:r>
            <a:r>
              <a:rPr lang="en-GB" sz="240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hlinkClick r:id="rId5"/>
              </a:rPr>
              <a:t>shill@stahigh.org</a:t>
            </a:r>
            <a:endParaRPr lang="en-GB" sz="24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latin typeface="+mn-lt"/>
                <a:cs typeface="Arial" panose="020B0604020202020204" pitchFamily="34" charset="0"/>
              </a:rPr>
              <a:t>Pastoral Coordinator: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Ms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Alexander </a:t>
            </a:r>
            <a:r>
              <a:rPr lang="en-GB" sz="240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hlinkClick r:id="rId6"/>
              </a:rPr>
              <a:t>lalexander@stahigh.org</a:t>
            </a:r>
            <a:r>
              <a:rPr lang="en-GB" sz="24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 (Ext: 253)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A47AC3F-4450-41E4-8502-E5771CBEDFE7}"/>
              </a:ext>
            </a:extLst>
          </p:cNvPr>
          <p:cNvSpPr txBox="1">
            <a:spLocks/>
          </p:cNvSpPr>
          <p:nvPr/>
        </p:nvSpPr>
        <p:spPr>
          <a:xfrm>
            <a:off x="914396" y="2755453"/>
            <a:ext cx="10201837" cy="673547"/>
          </a:xfrm>
          <a:prstGeom prst="rect">
            <a:avLst/>
          </a:prstGeom>
          <a:solidFill>
            <a:srgbClr val="45E3EB"/>
          </a:solidFill>
          <a:ln>
            <a:solidFill>
              <a:srgbClr val="FFFF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u="sng" dirty="0"/>
              <a:t>For any additional information please see our school website</a:t>
            </a:r>
          </a:p>
        </p:txBody>
      </p:sp>
    </p:spTree>
    <p:extLst>
      <p:ext uri="{BB962C8B-B14F-4D97-AF65-F5344CB8AC3E}">
        <p14:creationId xmlns:p14="http://schemas.microsoft.com/office/powerpoint/2010/main" val="196149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960B1FD-61FB-4CCA-A3D1-51C640265152}"/>
              </a:ext>
            </a:extLst>
          </p:cNvPr>
          <p:cNvSpPr txBox="1">
            <a:spLocks/>
          </p:cNvSpPr>
          <p:nvPr/>
        </p:nvSpPr>
        <p:spPr>
          <a:xfrm>
            <a:off x="256674" y="-21806"/>
            <a:ext cx="12192000" cy="288131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u="sng" dirty="0"/>
              <a:t>Our Expectations of Students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GB" sz="3600" dirty="0"/>
              <a:t>Attendance is kept above 96% throughout the year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GB" sz="3600" dirty="0"/>
              <a:t>Year 10s </a:t>
            </a:r>
            <a:r>
              <a:rPr lang="en-GB" sz="3600" b="1" dirty="0">
                <a:solidFill>
                  <a:srgbClr val="7030A0"/>
                </a:solidFill>
              </a:rPr>
              <a:t>attend</a:t>
            </a:r>
            <a:r>
              <a:rPr lang="en-GB" sz="3600" dirty="0"/>
              <a:t> all lessons on time and are ready to learn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GB" sz="3600" dirty="0"/>
              <a:t>They come to school prepared, with correct school uniform and equipment</a:t>
            </a:r>
          </a:p>
        </p:txBody>
      </p:sp>
      <p:pic>
        <p:nvPicPr>
          <p:cNvPr id="3074" name="Picture 2" descr="What is our definition of success? When can you call yourself 'successful'?">
            <a:extLst>
              <a:ext uri="{FF2B5EF4-FFF2-40B4-BE49-F238E27FC236}">
                <a16:creationId xmlns:a16="http://schemas.microsoft.com/office/drawing/2014/main" id="{64A1870C-8E6B-4FC3-9449-6E7CE3AB1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880" y="3076073"/>
            <a:ext cx="4809120" cy="3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399C1B-1BA8-4033-B1C8-B43011063607}"/>
              </a:ext>
            </a:extLst>
          </p:cNvPr>
          <p:cNvSpPr txBox="1"/>
          <p:nvPr/>
        </p:nvSpPr>
        <p:spPr>
          <a:xfrm>
            <a:off x="256674" y="2931696"/>
            <a:ext cx="723782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3600" dirty="0"/>
              <a:t>Year 10s attend all </a:t>
            </a:r>
            <a:r>
              <a:rPr lang="en-GB" sz="3600" b="1" dirty="0"/>
              <a:t>intervention/revision </a:t>
            </a:r>
            <a:r>
              <a:rPr lang="en-GB" sz="3600" dirty="0"/>
              <a:t>sessions available to them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3600" dirty="0"/>
              <a:t>Year 10s </a:t>
            </a:r>
            <a:r>
              <a:rPr lang="en-GB" sz="3600" b="1" dirty="0">
                <a:solidFill>
                  <a:srgbClr val="0070C0"/>
                </a:solidFill>
              </a:rPr>
              <a:t>complete homework </a:t>
            </a:r>
            <a:r>
              <a:rPr lang="en-GB" sz="3600" dirty="0"/>
              <a:t>and revision to a high standard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3600" dirty="0">
                <a:highlight>
                  <a:srgbClr val="FFFF00"/>
                </a:highlight>
              </a:rPr>
              <a:t>Students demonstrate positive </a:t>
            </a:r>
            <a:r>
              <a:rPr lang="en-GB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behaviour for learning</a:t>
            </a:r>
            <a:r>
              <a:rPr lang="en-GB" sz="3600" dirty="0">
                <a:highlight>
                  <a:srgbClr val="FFFF00"/>
                </a:highlight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D11F11-F308-4B58-B049-78CBD085CA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43" t="18195" r="39567" b="10641"/>
          <a:stretch/>
        </p:blipFill>
        <p:spPr>
          <a:xfrm>
            <a:off x="11085095" y="0"/>
            <a:ext cx="1106905" cy="138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1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0127F0C-7B29-4739-B9A6-1E93C1F362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24" b="21557"/>
          <a:stretch/>
        </p:blipFill>
        <p:spPr>
          <a:xfrm>
            <a:off x="3917588" y="950100"/>
            <a:ext cx="4408070" cy="265009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5C682F6-64DE-4198-816C-41B417106430}"/>
              </a:ext>
            </a:extLst>
          </p:cNvPr>
          <p:cNvSpPr txBox="1">
            <a:spLocks/>
          </p:cNvSpPr>
          <p:nvPr/>
        </p:nvSpPr>
        <p:spPr>
          <a:xfrm>
            <a:off x="3588342" y="27923"/>
            <a:ext cx="5015316" cy="762000"/>
          </a:xfrm>
          <a:prstGeom prst="rect">
            <a:avLst/>
          </a:prstGeom>
          <a:solidFill>
            <a:srgbClr val="45E3EB"/>
          </a:solidFill>
          <a:ln>
            <a:solidFill>
              <a:srgbClr val="FFFF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u="sng" dirty="0"/>
              <a:t>Everything on Teams!</a:t>
            </a:r>
          </a:p>
        </p:txBody>
      </p:sp>
      <p:sp>
        <p:nvSpPr>
          <p:cNvPr id="5" name="AutoShape 4" descr="MS Teams Logo | DSMN8">
            <a:extLst>
              <a:ext uri="{FF2B5EF4-FFF2-40B4-BE49-F238E27FC236}">
                <a16:creationId xmlns:a16="http://schemas.microsoft.com/office/drawing/2014/main" id="{5EEB003B-8698-4153-9E9A-A07B86FCEA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78612"/>
            <a:ext cx="3202788" cy="320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MS Teams Logo | DSMN8">
            <a:extLst>
              <a:ext uri="{FF2B5EF4-FFF2-40B4-BE49-F238E27FC236}">
                <a16:creationId xmlns:a16="http://schemas.microsoft.com/office/drawing/2014/main" id="{7C2E427B-890D-4F0E-B04A-964F9D4DAE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16824" y="264600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2802EC-7CB6-414E-8A4D-6DE3561FE242}"/>
              </a:ext>
            </a:extLst>
          </p:cNvPr>
          <p:cNvSpPr txBox="1"/>
          <p:nvPr/>
        </p:nvSpPr>
        <p:spPr>
          <a:xfrm>
            <a:off x="126354" y="3903761"/>
            <a:ext cx="11990539" cy="2400657"/>
          </a:xfrm>
          <a:prstGeom prst="rect">
            <a:avLst/>
          </a:prstGeom>
          <a:noFill/>
          <a:ln w="57150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000" dirty="0">
                <a:solidFill>
                  <a:srgbClr val="7030A0"/>
                </a:solidFill>
              </a:rPr>
              <a:t>All students should have their log in details and all communication should be through Teams.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000" dirty="0">
                <a:solidFill>
                  <a:srgbClr val="7030A0"/>
                </a:solidFill>
              </a:rPr>
              <a:t>Each subject teacher has their own teams page for students to be able to access revision, materials, resources and homework.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000" dirty="0">
                <a:solidFill>
                  <a:srgbClr val="7030A0"/>
                </a:solidFill>
              </a:rPr>
              <a:t>This is also a way that students and parents can communicate </a:t>
            </a:r>
            <a:r>
              <a:rPr lang="en-GB" sz="3000">
                <a:solidFill>
                  <a:srgbClr val="7030A0"/>
                </a:solidFill>
              </a:rPr>
              <a:t>to teachers </a:t>
            </a:r>
            <a:endParaRPr lang="en-GB" sz="3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482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5C682F6-64DE-4198-816C-41B417106430}"/>
              </a:ext>
            </a:extLst>
          </p:cNvPr>
          <p:cNvSpPr txBox="1">
            <a:spLocks/>
          </p:cNvSpPr>
          <p:nvPr/>
        </p:nvSpPr>
        <p:spPr>
          <a:xfrm>
            <a:off x="3588342" y="27923"/>
            <a:ext cx="5015316" cy="762000"/>
          </a:xfrm>
          <a:prstGeom prst="rect">
            <a:avLst/>
          </a:prstGeom>
          <a:solidFill>
            <a:srgbClr val="45E3EB"/>
          </a:solidFill>
          <a:ln>
            <a:solidFill>
              <a:srgbClr val="FFFF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u="sng" dirty="0"/>
              <a:t>Homework Expectations</a:t>
            </a:r>
          </a:p>
        </p:txBody>
      </p:sp>
      <p:sp>
        <p:nvSpPr>
          <p:cNvPr id="6" name="AutoShape 6" descr="MS Teams Logo | DSMN8">
            <a:extLst>
              <a:ext uri="{FF2B5EF4-FFF2-40B4-BE49-F238E27FC236}">
                <a16:creationId xmlns:a16="http://schemas.microsoft.com/office/drawing/2014/main" id="{7C2E427B-890D-4F0E-B04A-964F9D4DAE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16824" y="264600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2802EC-7CB6-414E-8A4D-6DE3561FE242}"/>
              </a:ext>
            </a:extLst>
          </p:cNvPr>
          <p:cNvSpPr txBox="1"/>
          <p:nvPr/>
        </p:nvSpPr>
        <p:spPr>
          <a:xfrm>
            <a:off x="100730" y="1628804"/>
            <a:ext cx="11990539" cy="5170646"/>
          </a:xfrm>
          <a:prstGeom prst="rect">
            <a:avLst/>
          </a:prstGeom>
          <a:noFill/>
          <a:ln w="57150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000" dirty="0">
                <a:solidFill>
                  <a:srgbClr val="7030A0"/>
                </a:solidFill>
              </a:rPr>
              <a:t>All students vary in terms of how much time they should be spending on homework. </a:t>
            </a:r>
            <a:r>
              <a:rPr lang="en-GB" sz="3000" b="1" dirty="0">
                <a:solidFill>
                  <a:srgbClr val="7030A0"/>
                </a:solidFill>
              </a:rPr>
              <a:t>Ideally they should be doing something everyday.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GB" sz="3000" b="1" dirty="0">
              <a:solidFill>
                <a:srgbClr val="7030A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000" dirty="0">
                <a:solidFill>
                  <a:srgbClr val="7030A0"/>
                </a:solidFill>
              </a:rPr>
              <a:t>Roughly 30 mins-2 hours (depending) as they prepare for GCSEs.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GB" sz="3000" dirty="0">
              <a:solidFill>
                <a:srgbClr val="7030A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000" dirty="0">
                <a:solidFill>
                  <a:srgbClr val="7030A0"/>
                </a:solidFill>
              </a:rPr>
              <a:t>Each subject will set homework depending on the department policy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GB" sz="3000" dirty="0">
              <a:solidFill>
                <a:srgbClr val="7030A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000" dirty="0">
                <a:solidFill>
                  <a:srgbClr val="7030A0"/>
                </a:solidFill>
              </a:rPr>
              <a:t>There is a homework club that is run by our amazing learning support assistants (who are all subject specialists).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GB" sz="3000" dirty="0">
              <a:solidFill>
                <a:srgbClr val="7030A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000" dirty="0">
                <a:solidFill>
                  <a:srgbClr val="7030A0"/>
                </a:solidFill>
              </a:rPr>
              <a:t>The library is also readily available for quiet study.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E0D6524-E7A6-41F0-B74B-338947CC9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8958"/>
            <a:ext cx="1804046" cy="1677762"/>
          </a:xfrm>
          <a:prstGeom prst="rect">
            <a:avLst/>
          </a:prstGeom>
        </p:spPr>
      </p:pic>
      <p:pic>
        <p:nvPicPr>
          <p:cNvPr id="5122" name="Picture 2" descr="Cute Teen Girl Doing Homework At Home Stock Photo, Picture And Royalty Free  Image. Image 86442792.">
            <a:extLst>
              <a:ext uri="{FF2B5EF4-FFF2-40B4-BE49-F238E27FC236}">
                <a16:creationId xmlns:a16="http://schemas.microsoft.com/office/drawing/2014/main" id="{3F3F7A5D-FC2F-4D79-886C-21D517263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6" t="11519" r="22568" b="20000"/>
          <a:stretch/>
        </p:blipFill>
        <p:spPr bwMode="auto">
          <a:xfrm>
            <a:off x="9550684" y="-48958"/>
            <a:ext cx="2641315" cy="176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037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MS Teams Logo | DSMN8">
            <a:extLst>
              <a:ext uri="{FF2B5EF4-FFF2-40B4-BE49-F238E27FC236}">
                <a16:creationId xmlns:a16="http://schemas.microsoft.com/office/drawing/2014/main" id="{5EEB003B-8698-4153-9E9A-A07B86FCEA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78612"/>
            <a:ext cx="3202788" cy="320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D5ADF9-2479-48F9-936D-4B469349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24" b="21557"/>
          <a:stretch/>
        </p:blipFill>
        <p:spPr>
          <a:xfrm>
            <a:off x="357477" y="1504083"/>
            <a:ext cx="3951467" cy="23755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23406A-154B-4CB7-8B0C-FFEF6104108B}"/>
              </a:ext>
            </a:extLst>
          </p:cNvPr>
          <p:cNvSpPr txBox="1"/>
          <p:nvPr/>
        </p:nvSpPr>
        <p:spPr>
          <a:xfrm>
            <a:off x="4634751" y="275833"/>
            <a:ext cx="6813177" cy="483209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800" b="1" u="sng" dirty="0">
                <a:solidFill>
                  <a:srgbClr val="242424"/>
                </a:solidFill>
                <a:latin typeface="-apple-system"/>
              </a:rPr>
              <a:t>Parental access to homework on Teams</a:t>
            </a:r>
            <a:r>
              <a:rPr lang="en-GB" sz="2800" b="1" i="0" u="sng" dirty="0">
                <a:solidFill>
                  <a:srgbClr val="242424"/>
                </a:solidFill>
                <a:effectLst/>
                <a:latin typeface="-apple-system"/>
              </a:rPr>
              <a:t>:</a:t>
            </a:r>
          </a:p>
          <a:p>
            <a:pPr algn="ctr"/>
            <a:endParaRPr lang="en-GB" sz="2800" b="1" i="0" u="sng" dirty="0">
              <a:solidFill>
                <a:srgbClr val="242424"/>
              </a:solidFill>
              <a:effectLst/>
              <a:latin typeface="-apple-system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800" dirty="0">
                <a:solidFill>
                  <a:srgbClr val="242424"/>
                </a:solidFill>
                <a:latin typeface="-apple-system"/>
              </a:rPr>
              <a:t>All parents should be able to access their child’s homework via Teams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GB" sz="2800" dirty="0">
              <a:solidFill>
                <a:srgbClr val="242424"/>
              </a:solidFill>
              <a:latin typeface="-apple-system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800" dirty="0">
                <a:solidFill>
                  <a:srgbClr val="242424"/>
                </a:solidFill>
                <a:latin typeface="-apple-system"/>
              </a:rPr>
              <a:t>Every Sunday you will receive an email with an overview of your child’s homework for that week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GB" sz="2800" dirty="0">
              <a:solidFill>
                <a:srgbClr val="242424"/>
              </a:solidFill>
              <a:latin typeface="-apple-system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800" dirty="0">
                <a:solidFill>
                  <a:srgbClr val="242424"/>
                </a:solidFill>
                <a:latin typeface="-apple-system"/>
              </a:rPr>
              <a:t>All of student’s homework/due dates should be under the tab of </a:t>
            </a:r>
            <a:r>
              <a:rPr lang="en-GB" sz="2800" b="1" dirty="0">
                <a:solidFill>
                  <a:srgbClr val="242424"/>
                </a:solidFill>
                <a:highlight>
                  <a:srgbClr val="FFFF00"/>
                </a:highlight>
                <a:latin typeface="-apple-system"/>
              </a:rPr>
              <a:t>‘Assignments’.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C3786B-3DEF-47F3-8640-10FE670A337C}"/>
              </a:ext>
            </a:extLst>
          </p:cNvPr>
          <p:cNvSpPr txBox="1"/>
          <p:nvPr/>
        </p:nvSpPr>
        <p:spPr>
          <a:xfrm>
            <a:off x="233082" y="6058947"/>
            <a:ext cx="11725835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242424"/>
                </a:solidFill>
                <a:latin typeface="-apple-system"/>
              </a:rPr>
              <a:t>A letter will be sent out next week with further information regarding Teams.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597533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5C682F6-64DE-4198-816C-41B417106430}"/>
              </a:ext>
            </a:extLst>
          </p:cNvPr>
          <p:cNvSpPr txBox="1">
            <a:spLocks/>
          </p:cNvSpPr>
          <p:nvPr/>
        </p:nvSpPr>
        <p:spPr>
          <a:xfrm>
            <a:off x="35859" y="0"/>
            <a:ext cx="12120282" cy="779930"/>
          </a:xfrm>
          <a:prstGeom prst="rect">
            <a:avLst/>
          </a:prstGeom>
          <a:solidFill>
            <a:srgbClr val="45E3EB"/>
          </a:solidFill>
          <a:ln>
            <a:solidFill>
              <a:srgbClr val="FFFF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How do we </a:t>
            </a:r>
            <a:r>
              <a:rPr lang="en-GB" sz="4000" dirty="0">
                <a:solidFill>
                  <a:srgbClr val="0070C0"/>
                </a:solidFill>
              </a:rPr>
              <a:t>support</a:t>
            </a:r>
            <a:r>
              <a:rPr lang="en-GB" sz="4000" dirty="0"/>
              <a:t> your child to be the best they can be?</a:t>
            </a:r>
          </a:p>
        </p:txBody>
      </p:sp>
      <p:sp>
        <p:nvSpPr>
          <p:cNvPr id="5" name="AutoShape 4" descr="MS Teams Logo | DSMN8">
            <a:extLst>
              <a:ext uri="{FF2B5EF4-FFF2-40B4-BE49-F238E27FC236}">
                <a16:creationId xmlns:a16="http://schemas.microsoft.com/office/drawing/2014/main" id="{5EEB003B-8698-4153-9E9A-A07B86FCEA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78612"/>
            <a:ext cx="3202788" cy="320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B51D29-61AA-4834-A1CD-91A2AC9A809E}"/>
              </a:ext>
            </a:extLst>
          </p:cNvPr>
          <p:cNvSpPr txBox="1">
            <a:spLocks/>
          </p:cNvSpPr>
          <p:nvPr/>
        </p:nvSpPr>
        <p:spPr>
          <a:xfrm>
            <a:off x="685800" y="38467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F9B80CF-7214-45F7-917C-7CBD6CF68A51}"/>
              </a:ext>
            </a:extLst>
          </p:cNvPr>
          <p:cNvSpPr txBox="1">
            <a:spLocks/>
          </p:cNvSpPr>
          <p:nvPr/>
        </p:nvSpPr>
        <p:spPr>
          <a:xfrm>
            <a:off x="0" y="1073717"/>
            <a:ext cx="8149389" cy="5399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3000" dirty="0"/>
              <a:t>Open-door-culture – Year 10 Office is always open!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3000" dirty="0"/>
              <a:t>Pastoral Year Coordinator focused on student support.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3000" dirty="0"/>
              <a:t>Support available through outside agencies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3000" dirty="0"/>
              <a:t>In school Counselling by a professional with over 20 years experience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3000" dirty="0"/>
              <a:t>SEN/EAL/DSP support available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3000" dirty="0"/>
              <a:t>Form Time activities in line with the new pastoral registration programme supporting students &amp; their mental health.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GB" sz="3000" dirty="0"/>
          </a:p>
        </p:txBody>
      </p:sp>
      <p:pic>
        <p:nvPicPr>
          <p:cNvPr id="4098" name="Picture 2" descr="Be responsive in your teaching">
            <a:extLst>
              <a:ext uri="{FF2B5EF4-FFF2-40B4-BE49-F238E27FC236}">
                <a16:creationId xmlns:a16="http://schemas.microsoft.com/office/drawing/2014/main" id="{C40412EC-2E94-43D6-BE2C-921F623C2A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3" t="3647" r="5430" b="1930"/>
          <a:stretch/>
        </p:blipFill>
        <p:spPr bwMode="auto">
          <a:xfrm>
            <a:off x="8164865" y="1145057"/>
            <a:ext cx="3991276" cy="403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839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5C682F6-64DE-4198-816C-41B417106430}"/>
              </a:ext>
            </a:extLst>
          </p:cNvPr>
          <p:cNvSpPr txBox="1">
            <a:spLocks/>
          </p:cNvSpPr>
          <p:nvPr/>
        </p:nvSpPr>
        <p:spPr>
          <a:xfrm>
            <a:off x="35859" y="0"/>
            <a:ext cx="12120282" cy="779930"/>
          </a:xfrm>
          <a:prstGeom prst="rect">
            <a:avLst/>
          </a:prstGeom>
          <a:solidFill>
            <a:srgbClr val="45E3EB"/>
          </a:solidFill>
          <a:ln>
            <a:solidFill>
              <a:srgbClr val="FFFF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How do we </a:t>
            </a:r>
            <a:r>
              <a:rPr lang="en-GB" sz="4000" dirty="0">
                <a:solidFill>
                  <a:srgbClr val="0070C0"/>
                </a:solidFill>
              </a:rPr>
              <a:t>support</a:t>
            </a:r>
            <a:r>
              <a:rPr lang="en-GB" sz="4000" dirty="0"/>
              <a:t> your child to be the best they can be?</a:t>
            </a:r>
          </a:p>
        </p:txBody>
      </p:sp>
      <p:sp>
        <p:nvSpPr>
          <p:cNvPr id="5" name="AutoShape 4" descr="MS Teams Logo | DSMN8">
            <a:extLst>
              <a:ext uri="{FF2B5EF4-FFF2-40B4-BE49-F238E27FC236}">
                <a16:creationId xmlns:a16="http://schemas.microsoft.com/office/drawing/2014/main" id="{5EEB003B-8698-4153-9E9A-A07B86FCEA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78612"/>
            <a:ext cx="3202788" cy="320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B51D29-61AA-4834-A1CD-91A2AC9A809E}"/>
              </a:ext>
            </a:extLst>
          </p:cNvPr>
          <p:cNvSpPr txBox="1">
            <a:spLocks/>
          </p:cNvSpPr>
          <p:nvPr/>
        </p:nvSpPr>
        <p:spPr>
          <a:xfrm>
            <a:off x="685800" y="38467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F9B80CF-7214-45F7-917C-7CBD6CF68A51}"/>
              </a:ext>
            </a:extLst>
          </p:cNvPr>
          <p:cNvSpPr txBox="1">
            <a:spLocks/>
          </p:cNvSpPr>
          <p:nvPr/>
        </p:nvSpPr>
        <p:spPr>
          <a:xfrm>
            <a:off x="0" y="1158542"/>
            <a:ext cx="6481011" cy="5699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3600" dirty="0"/>
              <a:t>Mentoring where appropriate.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3600" dirty="0"/>
              <a:t>PYC/DOL/SLT/Teaching staff/Tutor Team being present and alert for ways in which students might need support.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3600" dirty="0"/>
              <a:t>Access to library before, during (lunch times) and after school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3600" dirty="0"/>
              <a:t>Free breakfast club available from 7:45am-8:30am in the atrium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GB" sz="2800" dirty="0"/>
          </a:p>
        </p:txBody>
      </p:sp>
      <p:pic>
        <p:nvPicPr>
          <p:cNvPr id="4100" name="Picture 4" descr="Teacher time pressures 'impacting effective classroom practice'">
            <a:extLst>
              <a:ext uri="{FF2B5EF4-FFF2-40B4-BE49-F238E27FC236}">
                <a16:creationId xmlns:a16="http://schemas.microsoft.com/office/drawing/2014/main" id="{1D4803C9-5BC3-4E82-B504-B4E8ED6F6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405" y="1514536"/>
            <a:ext cx="5560595" cy="333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971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8194</TotalTime>
  <Words>2325</Words>
  <Application>Microsoft Office PowerPoint</Application>
  <PresentationFormat>Widescreen</PresentationFormat>
  <Paragraphs>314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-apple-system</vt:lpstr>
      <vt:lpstr>Arial</vt:lpstr>
      <vt:lpstr>Calibri</vt:lpstr>
      <vt:lpstr>Calibri Light</vt:lpstr>
      <vt:lpstr>Gill Sans MT</vt:lpstr>
      <vt:lpstr>inherit</vt:lpstr>
      <vt:lpstr>Segoe UI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Canterbury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 2: Religious Concepts</dc:title>
  <dc:creator>C gallagher</dc:creator>
  <cp:lastModifiedBy>R KELLY</cp:lastModifiedBy>
  <cp:revision>733</cp:revision>
  <cp:lastPrinted>2024-09-11T10:09:21Z</cp:lastPrinted>
  <dcterms:created xsi:type="dcterms:W3CDTF">2018-11-20T21:58:43Z</dcterms:created>
  <dcterms:modified xsi:type="dcterms:W3CDTF">2024-09-16T09:34:39Z</dcterms:modified>
</cp:coreProperties>
</file>